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313" r:id="rId6"/>
    <p:sldId id="306" r:id="rId7"/>
    <p:sldId id="315" r:id="rId8"/>
    <p:sldId id="260"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p:cViewPr varScale="1">
        <p:scale>
          <a:sx n="88" d="100"/>
          <a:sy n="88" d="100"/>
        </p:scale>
        <p:origin x="225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shitani, Shaw CIV" userId="c20bafd5-cb7a-4605-b903-f779d65b30cc" providerId="ADAL" clId="{6C403C63-2C11-468A-8BDE-3668E850AF27}"/>
    <pc:docChg chg="modSld">
      <pc:chgData name="Yoshitani, Shaw CIV" userId="c20bafd5-cb7a-4605-b903-f779d65b30cc" providerId="ADAL" clId="{6C403C63-2C11-468A-8BDE-3668E850AF27}" dt="2025-12-19T20:58:53.244" v="1" actId="20577"/>
      <pc:docMkLst>
        <pc:docMk/>
      </pc:docMkLst>
      <pc:sldChg chg="modSp mod">
        <pc:chgData name="Yoshitani, Shaw CIV" userId="c20bafd5-cb7a-4605-b903-f779d65b30cc" providerId="ADAL" clId="{6C403C63-2C11-468A-8BDE-3668E850AF27}" dt="2025-12-19T20:58:53.244" v="1" actId="20577"/>
        <pc:sldMkLst>
          <pc:docMk/>
          <pc:sldMk cId="0" sldId="257"/>
        </pc:sldMkLst>
        <pc:spChg chg="mod">
          <ac:chgData name="Yoshitani, Shaw CIV" userId="c20bafd5-cb7a-4605-b903-f779d65b30cc" providerId="ADAL" clId="{6C403C63-2C11-468A-8BDE-3668E850AF27}" dt="2025-12-19T20:58:53.244" v="1" actId="20577"/>
          <ac:spMkLst>
            <pc:docMk/>
            <pc:sldMk cId="0" sldId="257"/>
            <ac:spMk id="30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96D91-BFAA-421F-9968-C9EFF6E740F3}" type="datetimeFigureOut">
              <a:rPr lang="en-US" smtClean="0"/>
              <a:t>12/19/2025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A7B9F-A994-4DFB-89A2-5C6408FB48FA}" type="slidenum">
              <a:rPr lang="en-US" smtClean="0"/>
              <a:t>‹#›</a:t>
            </a:fld>
            <a:endParaRPr lang="en-US"/>
          </a:p>
        </p:txBody>
      </p:sp>
    </p:spTree>
    <p:extLst>
      <p:ext uri="{BB962C8B-B14F-4D97-AF65-F5344CB8AC3E}">
        <p14:creationId xmlns:p14="http://schemas.microsoft.com/office/powerpoint/2010/main" val="27135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1</a:t>
            </a:fld>
            <a:endParaRPr lang="en-US"/>
          </a:p>
        </p:txBody>
      </p:sp>
    </p:spTree>
    <p:extLst>
      <p:ext uri="{BB962C8B-B14F-4D97-AF65-F5344CB8AC3E}">
        <p14:creationId xmlns:p14="http://schemas.microsoft.com/office/powerpoint/2010/main" val="402844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2</a:t>
            </a:fld>
            <a:endParaRPr lang="en-US"/>
          </a:p>
        </p:txBody>
      </p:sp>
    </p:spTree>
    <p:extLst>
      <p:ext uri="{BB962C8B-B14F-4D97-AF65-F5344CB8AC3E}">
        <p14:creationId xmlns:p14="http://schemas.microsoft.com/office/powerpoint/2010/main" val="222620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3</a:t>
            </a:fld>
            <a:endParaRPr lang="en-US"/>
          </a:p>
        </p:txBody>
      </p:sp>
    </p:spTree>
    <p:extLst>
      <p:ext uri="{BB962C8B-B14F-4D97-AF65-F5344CB8AC3E}">
        <p14:creationId xmlns:p14="http://schemas.microsoft.com/office/powerpoint/2010/main" val="37527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637B8-B15B-4225-3C06-7AEEE441A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7D60C-059B-0AB4-5212-F486ABC31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578F7-5928-FDEA-BE8D-046194216C7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FD4AFAD7-4A78-149F-A4FD-2B39FE2D60CF}"/>
              </a:ext>
            </a:extLst>
          </p:cNvPr>
          <p:cNvSpPr>
            <a:spLocks noGrp="1"/>
          </p:cNvSpPr>
          <p:nvPr>
            <p:ph type="sldNum" sz="quarter" idx="10"/>
          </p:nvPr>
        </p:nvSpPr>
        <p:spPr/>
        <p:txBody>
          <a:bodyPr/>
          <a:lstStyle/>
          <a:p>
            <a:fld id="{F9EA7B9F-A994-4DFB-89A2-5C6408FB48FA}" type="slidenum">
              <a:rPr lang="en-US" smtClean="0"/>
              <a:t>4</a:t>
            </a:fld>
            <a:endParaRPr lang="en-US"/>
          </a:p>
        </p:txBody>
      </p:sp>
    </p:spTree>
    <p:extLst>
      <p:ext uri="{BB962C8B-B14F-4D97-AF65-F5344CB8AC3E}">
        <p14:creationId xmlns:p14="http://schemas.microsoft.com/office/powerpoint/2010/main" val="122516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5</a:t>
            </a:fld>
            <a:endParaRPr lang="en-US"/>
          </a:p>
        </p:txBody>
      </p:sp>
    </p:spTree>
    <p:extLst>
      <p:ext uri="{BB962C8B-B14F-4D97-AF65-F5344CB8AC3E}">
        <p14:creationId xmlns:p14="http://schemas.microsoft.com/office/powerpoint/2010/main" val="87136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6</a:t>
            </a:fld>
            <a:endParaRPr lang="en-US"/>
          </a:p>
        </p:txBody>
      </p:sp>
    </p:spTree>
    <p:extLst>
      <p:ext uri="{BB962C8B-B14F-4D97-AF65-F5344CB8AC3E}">
        <p14:creationId xmlns:p14="http://schemas.microsoft.com/office/powerpoint/2010/main" val="336703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7</a:t>
            </a:fld>
            <a:endParaRPr lang="en-US"/>
          </a:p>
        </p:txBody>
      </p:sp>
    </p:spTree>
    <p:extLst>
      <p:ext uri="{BB962C8B-B14F-4D97-AF65-F5344CB8AC3E}">
        <p14:creationId xmlns:p14="http://schemas.microsoft.com/office/powerpoint/2010/main" val="417976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A7B9F-A994-4DFB-89A2-5C6408FB48FA}" type="slidenum">
              <a:rPr lang="en-US" smtClean="0"/>
              <a:t>8</a:t>
            </a:fld>
            <a:endParaRPr lang="en-US"/>
          </a:p>
        </p:txBody>
      </p:sp>
    </p:spTree>
    <p:extLst>
      <p:ext uri="{BB962C8B-B14F-4D97-AF65-F5344CB8AC3E}">
        <p14:creationId xmlns:p14="http://schemas.microsoft.com/office/powerpoint/2010/main" val="44720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A0622F-BDD6-436E-8FC4-B3CB3CEEFF26}" type="datetime1">
              <a:rPr lang="en-US" smtClean="0"/>
              <a:t>12/19/2025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A8FD7-FDA8-4B36-84A9-CB1643F9E291}" type="datetime1">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1E289-E3B8-43CC-93C1-35DA40EAD933}" type="datetime1">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E6A8E-504A-47C2-B875-442CE486F9AE}" type="datetime1">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DC887-F9F1-41AA-A214-F3897FE70D80}" type="datetime1">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2728A6-217D-4F5F-AA4B-8E06AC7D3C0B}" type="datetime1">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5E23C7-8047-44DD-B2B0-7F36AA3763C6}" type="datetime1">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D838B04-0F32-4766-B376-2D08C3EED642}" type="datetime1">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7B0E-9238-4624-9F2A-E01B6FB51940}" type="datetime1">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3CA9F-DDC4-4B19-97EF-80B01822450E}" type="datetime1">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001EA-1AC6-47A2-8862-D606D8302F03}" type="datetime1">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94D18-4A40-4683-B238-87AEB06A8D4D}" type="datetime1">
              <a:rPr lang="en-US" smtClean="0"/>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ED34C-DE97-4463-B92A-AD521C2553AA}" type="slidenum">
              <a:rPr lang="en-US" smtClean="0"/>
              <a:pPr/>
              <a:t>‹#›</a:t>
            </a:fld>
            <a:endParaRPr lang="en-US"/>
          </a:p>
        </p:txBody>
      </p:sp>
      <p:pic>
        <p:nvPicPr>
          <p:cNvPr id="7" name="Picture 6" descr="Template ART.tif"/>
          <p:cNvPicPr>
            <a:picLocks noChangeAspect="1"/>
          </p:cNvPicPr>
          <p:nvPr userDrawn="1"/>
        </p:nvPicPr>
        <p:blipFill>
          <a:blip r:embed="rId13" cstate="print"/>
          <a:stretch>
            <a:fillRect/>
          </a:stretch>
        </p:blipFill>
        <p:spPr>
          <a:xfrm>
            <a:off x="0" y="0"/>
            <a:ext cx="9144000" cy="1149096"/>
          </a:xfrm>
          <a:prstGeom prst="rect">
            <a:avLst/>
          </a:prstGeom>
        </p:spPr>
      </p:pic>
      <p:sp>
        <p:nvSpPr>
          <p:cNvPr id="8" name="Freeform 7"/>
          <p:cNvSpPr/>
          <p:nvPr userDrawn="1"/>
        </p:nvSpPr>
        <p:spPr>
          <a:xfrm>
            <a:off x="916781" y="997744"/>
            <a:ext cx="107157" cy="92869"/>
          </a:xfrm>
          <a:custGeom>
            <a:avLst/>
            <a:gdLst>
              <a:gd name="connsiteX0" fmla="*/ 0 w 107157"/>
              <a:gd name="connsiteY0" fmla="*/ 88106 h 92869"/>
              <a:gd name="connsiteX1" fmla="*/ 28575 w 107157"/>
              <a:gd name="connsiteY1" fmla="*/ 33337 h 92869"/>
              <a:gd name="connsiteX2" fmla="*/ 38100 w 107157"/>
              <a:gd name="connsiteY2" fmla="*/ 19050 h 92869"/>
              <a:gd name="connsiteX3" fmla="*/ 66675 w 107157"/>
              <a:gd name="connsiteY3" fmla="*/ 0 h 92869"/>
              <a:gd name="connsiteX4" fmla="*/ 107157 w 107157"/>
              <a:gd name="connsiteY4" fmla="*/ 45244 h 92869"/>
              <a:gd name="connsiteX5" fmla="*/ 78582 w 107157"/>
              <a:gd name="connsiteY5" fmla="*/ 92869 h 92869"/>
              <a:gd name="connsiteX6" fmla="*/ 0 w 107157"/>
              <a:gd name="connsiteY6" fmla="*/ 88106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2869">
                <a:moveTo>
                  <a:pt x="0" y="88106"/>
                </a:moveTo>
                <a:lnTo>
                  <a:pt x="28575" y="33337"/>
                </a:lnTo>
                <a:lnTo>
                  <a:pt x="38100" y="19050"/>
                </a:lnTo>
                <a:lnTo>
                  <a:pt x="66675" y="0"/>
                </a:lnTo>
                <a:lnTo>
                  <a:pt x="107157" y="45244"/>
                </a:lnTo>
                <a:lnTo>
                  <a:pt x="78582" y="92869"/>
                </a:lnTo>
                <a:lnTo>
                  <a:pt x="0" y="881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143000" y="1638300"/>
            <a:ext cx="7010400" cy="3581400"/>
          </a:xfrm>
        </p:spPr>
        <p:txBody>
          <a:bodyPr/>
          <a:lstStyle/>
          <a:p>
            <a:pPr>
              <a:defRPr/>
            </a:pPr>
            <a:r>
              <a:rPr lang="en-US" sz="3200" dirty="0">
                <a:latin typeface="+mn-lt"/>
              </a:rPr>
              <a:t>Department of</a:t>
            </a:r>
            <a:br>
              <a:rPr lang="en-US" sz="3200" dirty="0">
                <a:latin typeface="+mn-lt"/>
              </a:rPr>
            </a:br>
            <a:r>
              <a:rPr lang="en-US" sz="3200" dirty="0">
                <a:latin typeface="+mn-lt"/>
              </a:rPr>
              <a:t>Mathematical Sciences</a:t>
            </a:r>
            <a:br>
              <a:rPr lang="en-US" sz="3200" dirty="0">
                <a:latin typeface="+mn-lt"/>
              </a:rPr>
            </a:br>
            <a:br>
              <a:rPr lang="en-US" sz="3200" dirty="0">
                <a:latin typeface="+mn-lt"/>
              </a:rPr>
            </a:br>
            <a:r>
              <a:rPr lang="en-US" sz="3200" dirty="0">
                <a:latin typeface="+mn-lt"/>
              </a:rPr>
              <a:t>Documentation of Sources, Acknowledgement of Assistance, and Cover Page</a:t>
            </a:r>
            <a:br>
              <a:rPr lang="en-US" sz="3200" dirty="0">
                <a:latin typeface="+mn-lt"/>
              </a:rPr>
            </a:br>
            <a:br>
              <a:rPr lang="en-US" sz="3200" dirty="0">
                <a:latin typeface="+mn-lt"/>
              </a:rPr>
            </a:br>
            <a:r>
              <a:rPr lang="en-US" sz="3200" dirty="0">
                <a:latin typeface="+mn-lt"/>
              </a:rPr>
              <a:t>AY 26-2</a:t>
            </a:r>
            <a:endParaRPr lang="en-US" sz="1400" dirty="0">
              <a:latin typeface="+mn-lt"/>
            </a:endParaRPr>
          </a:p>
        </p:txBody>
      </p:sp>
      <p:pic>
        <p:nvPicPr>
          <p:cNvPr id="4" name="Picture 3" descr="A graphic design of a pyramid&#10;&#10;Description automatically generated">
            <a:extLst>
              <a:ext uri="{FF2B5EF4-FFF2-40B4-BE49-F238E27FC236}">
                <a16:creationId xmlns:a16="http://schemas.microsoft.com/office/drawing/2014/main" id="{AA7EB6CC-5DBB-1D6F-D866-8305C4ACA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410200"/>
            <a:ext cx="988925" cy="12685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11916" y="3599445"/>
            <a:ext cx="2360084" cy="2209800"/>
          </a:xfrm>
        </p:spPr>
        <p:txBody>
          <a:bodyPr>
            <a:noAutofit/>
          </a:bodyPr>
          <a:lstStyle/>
          <a:p>
            <a:pPr marL="0" indent="0" eaLnBrk="1" hangingPunct="1">
              <a:spcBef>
                <a:spcPts val="0"/>
              </a:spcBef>
              <a:buFontTx/>
              <a:buNone/>
            </a:pPr>
            <a:r>
              <a:rPr lang="en-US" sz="1600" dirty="0">
                <a:solidFill>
                  <a:schemeClr val="accent6">
                    <a:lumMod val="50000"/>
                  </a:schemeClr>
                </a:solidFill>
                <a:latin typeface="+mj-lt"/>
              </a:rPr>
              <a:t>“</a:t>
            </a:r>
            <a:r>
              <a:rPr lang="en-US" sz="1600" b="0" i="0" u="none" strike="noStrike" baseline="0" dirty="0">
                <a:solidFill>
                  <a:schemeClr val="accent6">
                    <a:lumMod val="50000"/>
                  </a:schemeClr>
                </a:solidFill>
                <a:latin typeface="+mj-lt"/>
              </a:rPr>
              <a:t>All styles of academic documentation contain a list of </a:t>
            </a:r>
            <a:r>
              <a:rPr lang="en-US" sz="1600" b="1" i="0" u="none" strike="noStrike" baseline="0" dirty="0">
                <a:solidFill>
                  <a:schemeClr val="accent6">
                    <a:lumMod val="50000"/>
                  </a:schemeClr>
                </a:solidFill>
                <a:latin typeface="+mj-lt"/>
              </a:rPr>
              <a:t>sources</a:t>
            </a:r>
            <a:r>
              <a:rPr lang="en-US" sz="1600" b="0" i="0" u="none" strike="noStrike" baseline="0" dirty="0">
                <a:solidFill>
                  <a:schemeClr val="accent6">
                    <a:lumMod val="50000"/>
                  </a:schemeClr>
                </a:solidFill>
                <a:latin typeface="+mj-lt"/>
              </a:rPr>
              <a:t> used by the author to produce the work. </a:t>
            </a:r>
            <a:r>
              <a:rPr lang="en-US" sz="1600" dirty="0">
                <a:solidFill>
                  <a:schemeClr val="accent6">
                    <a:lumMod val="50000"/>
                  </a:schemeClr>
                </a:solidFill>
                <a:latin typeface="+mj-lt"/>
              </a:rPr>
              <a:t>” (DAAW 10).</a:t>
            </a:r>
          </a:p>
          <a:p>
            <a:pPr marL="0" indent="0" eaLnBrk="1" hangingPunct="1">
              <a:spcBef>
                <a:spcPts val="0"/>
              </a:spcBef>
              <a:buFontTx/>
              <a:buNone/>
            </a:pPr>
            <a:endParaRPr lang="en-US" sz="1600" dirty="0">
              <a:solidFill>
                <a:schemeClr val="accent6">
                  <a:lumMod val="50000"/>
                </a:schemeClr>
              </a:solidFill>
              <a:latin typeface="+mj-lt"/>
            </a:endParaRPr>
          </a:p>
          <a:p>
            <a:pPr marL="0" indent="0" eaLnBrk="1" hangingPunct="1">
              <a:spcBef>
                <a:spcPts val="0"/>
              </a:spcBef>
              <a:buFontTx/>
              <a:buNone/>
            </a:pPr>
            <a:endParaRPr lang="en-US" sz="1600" dirty="0">
              <a:solidFill>
                <a:schemeClr val="accent6">
                  <a:lumMod val="50000"/>
                </a:schemeClr>
              </a:solidFill>
              <a:latin typeface="+mj-lt"/>
            </a:endParaRPr>
          </a:p>
          <a:p>
            <a:pPr marL="0" indent="0" eaLnBrk="1" hangingPunct="1">
              <a:spcBef>
                <a:spcPts val="0"/>
              </a:spcBef>
              <a:buFontTx/>
              <a:buNone/>
            </a:pPr>
            <a:endParaRPr lang="en-US" sz="1600" dirty="0">
              <a:solidFill>
                <a:schemeClr val="accent6">
                  <a:lumMod val="50000"/>
                </a:schemeClr>
              </a:solidFill>
              <a:latin typeface="+mj-lt"/>
            </a:endParaRPr>
          </a:p>
          <a:p>
            <a:pPr marL="0" indent="0" eaLnBrk="1" hangingPunct="1">
              <a:spcBef>
                <a:spcPts val="0"/>
              </a:spcBef>
              <a:buFontTx/>
              <a:buNone/>
            </a:pPr>
            <a:r>
              <a:rPr lang="en-US" sz="1600" dirty="0">
                <a:solidFill>
                  <a:schemeClr val="accent6">
                    <a:lumMod val="50000"/>
                  </a:schemeClr>
                </a:solidFill>
                <a:latin typeface="+mj-lt"/>
              </a:rPr>
              <a:t>In-text citation.</a:t>
            </a:r>
          </a:p>
          <a:p>
            <a:pPr marL="0" indent="0" eaLnBrk="1" hangingPunct="1">
              <a:spcBef>
                <a:spcPts val="0"/>
              </a:spcBef>
              <a:buFontTx/>
              <a:buNone/>
            </a:pPr>
            <a:endParaRPr lang="en-US" sz="1600" dirty="0">
              <a:solidFill>
                <a:schemeClr val="accent6">
                  <a:lumMod val="50000"/>
                </a:schemeClr>
              </a:solidFill>
              <a:latin typeface="+mj-lt"/>
            </a:endParaRPr>
          </a:p>
          <a:p>
            <a:pPr marL="0" indent="0" eaLnBrk="1" hangingPunct="1">
              <a:spcBef>
                <a:spcPts val="0"/>
              </a:spcBef>
              <a:buFontTx/>
              <a:buNone/>
            </a:pPr>
            <a:r>
              <a:rPr lang="en-US" sz="1600" dirty="0">
                <a:solidFill>
                  <a:schemeClr val="accent6">
                    <a:lumMod val="50000"/>
                  </a:schemeClr>
                </a:solidFill>
                <a:latin typeface="+mj-lt"/>
              </a:rPr>
              <a:t>Details are in a Works Cited at the end.</a:t>
            </a:r>
          </a:p>
          <a:p>
            <a:pPr marL="0" indent="0" eaLnBrk="1" hangingPunct="1">
              <a:spcBef>
                <a:spcPts val="0"/>
              </a:spcBef>
              <a:buFontTx/>
              <a:buNone/>
            </a:pPr>
            <a:endParaRPr lang="en-US" sz="1600" dirty="0">
              <a:solidFill>
                <a:schemeClr val="accent6">
                  <a:lumMod val="50000"/>
                </a:schemeClr>
              </a:solidFill>
              <a:latin typeface="+mj-lt"/>
            </a:endParaRPr>
          </a:p>
        </p:txBody>
      </p:sp>
      <p:sp>
        <p:nvSpPr>
          <p:cNvPr id="4" name="TextBox 3">
            <a:extLst>
              <a:ext uri="{FF2B5EF4-FFF2-40B4-BE49-F238E27FC236}">
                <a16:creationId xmlns:a16="http://schemas.microsoft.com/office/drawing/2014/main" id="{3AC8F4AE-955D-1449-01B5-86ABEF6DD5AD}"/>
              </a:ext>
            </a:extLst>
          </p:cNvPr>
          <p:cNvSpPr txBox="1"/>
          <p:nvPr/>
        </p:nvSpPr>
        <p:spPr>
          <a:xfrm>
            <a:off x="5700878" y="184646"/>
            <a:ext cx="3443122" cy="523220"/>
          </a:xfrm>
          <a:prstGeom prst="rect">
            <a:avLst/>
          </a:prstGeom>
          <a:noFill/>
        </p:spPr>
        <p:txBody>
          <a:bodyPr wrap="none" rtlCol="0">
            <a:spAutoFit/>
          </a:bodyPr>
          <a:lstStyle/>
          <a:p>
            <a:r>
              <a:rPr lang="en-US" sz="2800" dirty="0">
                <a:solidFill>
                  <a:schemeClr val="bg1"/>
                </a:solidFill>
              </a:rPr>
              <a:t>What do I need to do?</a:t>
            </a:r>
          </a:p>
        </p:txBody>
      </p:sp>
      <p:sp>
        <p:nvSpPr>
          <p:cNvPr id="2" name="Rectangle: Rounded Corners 1">
            <a:extLst>
              <a:ext uri="{FF2B5EF4-FFF2-40B4-BE49-F238E27FC236}">
                <a16:creationId xmlns:a16="http://schemas.microsoft.com/office/drawing/2014/main" id="{5D68BC4D-F804-BFBF-F25A-B6F043C08C5A}"/>
              </a:ext>
            </a:extLst>
          </p:cNvPr>
          <p:cNvSpPr/>
          <p:nvPr/>
        </p:nvSpPr>
        <p:spPr>
          <a:xfrm>
            <a:off x="155503" y="2071824"/>
            <a:ext cx="1717887" cy="137160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mj-lt"/>
              </a:rPr>
              <a:t>Your Assignment</a:t>
            </a:r>
          </a:p>
        </p:txBody>
      </p:sp>
      <p:sp>
        <p:nvSpPr>
          <p:cNvPr id="3" name="Plus Sign 2">
            <a:extLst>
              <a:ext uri="{FF2B5EF4-FFF2-40B4-BE49-F238E27FC236}">
                <a16:creationId xmlns:a16="http://schemas.microsoft.com/office/drawing/2014/main" id="{FF9D6B99-AE3F-C3E1-372B-6F10428F0526}"/>
              </a:ext>
            </a:extLst>
          </p:cNvPr>
          <p:cNvSpPr/>
          <p:nvPr/>
        </p:nvSpPr>
        <p:spPr>
          <a:xfrm>
            <a:off x="1916770" y="2490924"/>
            <a:ext cx="533400" cy="533400"/>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latin typeface="+mj-lt"/>
            </a:endParaRPr>
          </a:p>
        </p:txBody>
      </p:sp>
      <p:sp>
        <p:nvSpPr>
          <p:cNvPr id="5" name="Plus Sign 4">
            <a:extLst>
              <a:ext uri="{FF2B5EF4-FFF2-40B4-BE49-F238E27FC236}">
                <a16:creationId xmlns:a16="http://schemas.microsoft.com/office/drawing/2014/main" id="{FD5193B6-A9BF-7290-819D-549CBDCF2A44}"/>
              </a:ext>
            </a:extLst>
          </p:cNvPr>
          <p:cNvSpPr/>
          <p:nvPr/>
        </p:nvSpPr>
        <p:spPr>
          <a:xfrm>
            <a:off x="4289789" y="2490924"/>
            <a:ext cx="533400" cy="533400"/>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latin typeface="+mj-lt"/>
            </a:endParaRPr>
          </a:p>
        </p:txBody>
      </p:sp>
      <p:sp>
        <p:nvSpPr>
          <p:cNvPr id="6" name="Rectangle: Rounded Corners 5">
            <a:extLst>
              <a:ext uri="{FF2B5EF4-FFF2-40B4-BE49-F238E27FC236}">
                <a16:creationId xmlns:a16="http://schemas.microsoft.com/office/drawing/2014/main" id="{9A282973-080B-0182-3477-C1A418435D69}"/>
              </a:ext>
            </a:extLst>
          </p:cNvPr>
          <p:cNvSpPr/>
          <p:nvPr/>
        </p:nvSpPr>
        <p:spPr>
          <a:xfrm>
            <a:off x="2493550" y="2071824"/>
            <a:ext cx="1752859" cy="1371600"/>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6">
                    <a:lumMod val="50000"/>
                  </a:schemeClr>
                </a:solidFill>
                <a:latin typeface="+mj-lt"/>
              </a:rPr>
              <a:t>Documentation of Sources</a:t>
            </a:r>
          </a:p>
        </p:txBody>
      </p:sp>
      <p:sp>
        <p:nvSpPr>
          <p:cNvPr id="7" name="Rectangle: Rounded Corners 6">
            <a:extLst>
              <a:ext uri="{FF2B5EF4-FFF2-40B4-BE49-F238E27FC236}">
                <a16:creationId xmlns:a16="http://schemas.microsoft.com/office/drawing/2014/main" id="{16967F8A-2D4E-EEE6-974B-C3796A6987BC}"/>
              </a:ext>
            </a:extLst>
          </p:cNvPr>
          <p:cNvSpPr/>
          <p:nvPr/>
        </p:nvSpPr>
        <p:spPr>
          <a:xfrm>
            <a:off x="4866569" y="2071824"/>
            <a:ext cx="1752859" cy="13716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50000"/>
                  </a:schemeClr>
                </a:solidFill>
                <a:latin typeface="+mj-lt"/>
              </a:rPr>
              <a:t>Acknowledgement of Assistance</a:t>
            </a:r>
          </a:p>
        </p:txBody>
      </p:sp>
      <p:sp>
        <p:nvSpPr>
          <p:cNvPr id="10" name="Left Brace 9">
            <a:extLst>
              <a:ext uri="{FF2B5EF4-FFF2-40B4-BE49-F238E27FC236}">
                <a16:creationId xmlns:a16="http://schemas.microsoft.com/office/drawing/2014/main" id="{68590BFD-97DC-9DDB-B68F-4F3F1CD8E309}"/>
              </a:ext>
            </a:extLst>
          </p:cNvPr>
          <p:cNvSpPr/>
          <p:nvPr/>
        </p:nvSpPr>
        <p:spPr>
          <a:xfrm rot="5400000">
            <a:off x="4294880" y="-214274"/>
            <a:ext cx="523220" cy="42126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3">
            <a:extLst>
              <a:ext uri="{FF2B5EF4-FFF2-40B4-BE49-F238E27FC236}">
                <a16:creationId xmlns:a16="http://schemas.microsoft.com/office/drawing/2014/main" id="{A78A0E03-278A-2922-A2AF-B98ADA254537}"/>
              </a:ext>
            </a:extLst>
          </p:cNvPr>
          <p:cNvSpPr txBox="1">
            <a:spLocks noChangeArrowheads="1"/>
          </p:cNvSpPr>
          <p:nvPr/>
        </p:nvSpPr>
        <p:spPr>
          <a:xfrm>
            <a:off x="2260207" y="1349445"/>
            <a:ext cx="4592564" cy="367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r>
              <a:rPr lang="en-US" sz="1600" b="1" dirty="0">
                <a:latin typeface="+mj-lt"/>
              </a:rPr>
              <a:t>Anything that significantly impacts your work</a:t>
            </a:r>
          </a:p>
          <a:p>
            <a:pPr algn="ctr">
              <a:lnSpc>
                <a:spcPct val="90000"/>
              </a:lnSpc>
              <a:buFontTx/>
              <a:buNone/>
            </a:pPr>
            <a:endParaRPr lang="en-US" sz="1600" b="1" dirty="0">
              <a:latin typeface="+mj-lt"/>
            </a:endParaRPr>
          </a:p>
        </p:txBody>
      </p:sp>
      <p:sp>
        <p:nvSpPr>
          <p:cNvPr id="12" name="Rectangle 3">
            <a:extLst>
              <a:ext uri="{FF2B5EF4-FFF2-40B4-BE49-F238E27FC236}">
                <a16:creationId xmlns:a16="http://schemas.microsoft.com/office/drawing/2014/main" id="{B5D72372-5CB5-9909-EC17-EFAEFCD41AEC}"/>
              </a:ext>
            </a:extLst>
          </p:cNvPr>
          <p:cNvSpPr txBox="1">
            <a:spLocks noChangeArrowheads="1"/>
          </p:cNvSpPr>
          <p:nvPr/>
        </p:nvSpPr>
        <p:spPr>
          <a:xfrm>
            <a:off x="4648200" y="3599445"/>
            <a:ext cx="2360084"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600" dirty="0">
                <a:solidFill>
                  <a:schemeClr val="accent1">
                    <a:lumMod val="50000"/>
                  </a:schemeClr>
                </a:solidFill>
                <a:latin typeface="+mj-lt"/>
              </a:rPr>
              <a:t>“</a:t>
            </a:r>
            <a:r>
              <a:rPr lang="en-US" sz="1600" b="0" i="0" u="none" strike="noStrike" baseline="0" dirty="0">
                <a:solidFill>
                  <a:schemeClr val="accent1">
                    <a:lumMod val="50000"/>
                  </a:schemeClr>
                </a:solidFill>
                <a:latin typeface="+mj-lt"/>
              </a:rPr>
              <a:t>Any conversation that a student has with another person [or generative AI]… that significantly impacts the work requires an </a:t>
            </a:r>
            <a:r>
              <a:rPr lang="en-US" sz="1600" b="1" i="0" u="none" strike="noStrike" baseline="0" dirty="0">
                <a:solidFill>
                  <a:schemeClr val="accent1">
                    <a:lumMod val="50000"/>
                  </a:schemeClr>
                </a:solidFill>
                <a:latin typeface="+mj-lt"/>
              </a:rPr>
              <a:t>acknowledgment</a:t>
            </a:r>
            <a:r>
              <a:rPr lang="en-US" sz="1600" b="0" i="0" u="none" strike="noStrike" baseline="0" dirty="0">
                <a:solidFill>
                  <a:schemeClr val="accent1">
                    <a:lumMod val="50000"/>
                  </a:schemeClr>
                </a:solidFill>
                <a:latin typeface="+mj-lt"/>
              </a:rPr>
              <a:t>. </a:t>
            </a:r>
            <a:r>
              <a:rPr lang="en-US" sz="1600" dirty="0">
                <a:solidFill>
                  <a:schemeClr val="accent1">
                    <a:lumMod val="50000"/>
                  </a:schemeClr>
                </a:solidFill>
                <a:latin typeface="+mj-lt"/>
              </a:rPr>
              <a:t>” (DAAW 10).</a:t>
            </a:r>
          </a:p>
          <a:p>
            <a:pPr marL="0" indent="0">
              <a:spcBef>
                <a:spcPts val="0"/>
              </a:spcBef>
              <a:buFontTx/>
              <a:buNone/>
            </a:pPr>
            <a:endParaRPr lang="en-US" sz="1600" dirty="0">
              <a:solidFill>
                <a:schemeClr val="accent1">
                  <a:lumMod val="50000"/>
                </a:schemeClr>
              </a:solidFill>
              <a:latin typeface="+mj-lt"/>
            </a:endParaRPr>
          </a:p>
          <a:p>
            <a:pPr marL="0" indent="0">
              <a:spcBef>
                <a:spcPts val="0"/>
              </a:spcBef>
              <a:buFontTx/>
              <a:buNone/>
            </a:pPr>
            <a:r>
              <a:rPr lang="en-US" sz="1600" dirty="0">
                <a:solidFill>
                  <a:schemeClr val="accent1">
                    <a:lumMod val="50000"/>
                  </a:schemeClr>
                </a:solidFill>
                <a:latin typeface="+mj-lt"/>
              </a:rPr>
              <a:t>In-text citation.</a:t>
            </a:r>
          </a:p>
          <a:p>
            <a:pPr marL="0" indent="0">
              <a:spcBef>
                <a:spcPts val="0"/>
              </a:spcBef>
              <a:buFontTx/>
              <a:buNone/>
            </a:pPr>
            <a:endParaRPr lang="en-US" sz="1600" dirty="0">
              <a:solidFill>
                <a:schemeClr val="accent1">
                  <a:lumMod val="50000"/>
                </a:schemeClr>
              </a:solidFill>
              <a:latin typeface="+mj-lt"/>
            </a:endParaRPr>
          </a:p>
          <a:p>
            <a:pPr marL="0" indent="0">
              <a:spcBef>
                <a:spcPts val="0"/>
              </a:spcBef>
              <a:buFontTx/>
              <a:buNone/>
            </a:pPr>
            <a:r>
              <a:rPr lang="en-US" sz="1600" dirty="0">
                <a:solidFill>
                  <a:schemeClr val="accent1">
                    <a:lumMod val="50000"/>
                  </a:schemeClr>
                </a:solidFill>
                <a:latin typeface="+mj-lt"/>
              </a:rPr>
              <a:t>Details are in a Works Cited at the end.</a:t>
            </a:r>
          </a:p>
          <a:p>
            <a:pPr marL="0" indent="0">
              <a:spcBef>
                <a:spcPts val="0"/>
              </a:spcBef>
              <a:buFontTx/>
              <a:buNone/>
            </a:pPr>
            <a:endParaRPr lang="en-US" sz="1600" dirty="0">
              <a:solidFill>
                <a:schemeClr val="accent1">
                  <a:lumMod val="50000"/>
                </a:schemeClr>
              </a:solidFill>
              <a:latin typeface="+mj-lt"/>
            </a:endParaRPr>
          </a:p>
        </p:txBody>
      </p:sp>
      <p:sp>
        <p:nvSpPr>
          <p:cNvPr id="13" name="Rectangle: Rounded Corners 12">
            <a:extLst>
              <a:ext uri="{FF2B5EF4-FFF2-40B4-BE49-F238E27FC236}">
                <a16:creationId xmlns:a16="http://schemas.microsoft.com/office/drawing/2014/main" id="{B93C4995-7FE7-4179-AE0B-BE0D8232BDE0}"/>
              </a:ext>
            </a:extLst>
          </p:cNvPr>
          <p:cNvSpPr/>
          <p:nvPr/>
        </p:nvSpPr>
        <p:spPr>
          <a:xfrm>
            <a:off x="7239588" y="2071824"/>
            <a:ext cx="1752859" cy="1371600"/>
          </a:xfrm>
          <a:prstGeom prst="round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lumMod val="50000"/>
                  </a:schemeClr>
                </a:solidFill>
                <a:latin typeface="+mj-lt"/>
              </a:rPr>
              <a:t>Cover Page w/ </a:t>
            </a:r>
          </a:p>
          <a:p>
            <a:pPr algn="ctr"/>
            <a:r>
              <a:rPr lang="en-US" sz="1400" b="1" dirty="0">
                <a:solidFill>
                  <a:schemeClr val="accent3">
                    <a:lumMod val="50000"/>
                  </a:schemeClr>
                </a:solidFill>
                <a:latin typeface="+mj-lt"/>
              </a:rPr>
              <a:t>Signature</a:t>
            </a:r>
          </a:p>
        </p:txBody>
      </p:sp>
      <p:sp>
        <p:nvSpPr>
          <p:cNvPr id="14" name="Plus Sign 13">
            <a:extLst>
              <a:ext uri="{FF2B5EF4-FFF2-40B4-BE49-F238E27FC236}">
                <a16:creationId xmlns:a16="http://schemas.microsoft.com/office/drawing/2014/main" id="{A279B6D8-5237-3A24-616E-614FE91F34C0}"/>
              </a:ext>
            </a:extLst>
          </p:cNvPr>
          <p:cNvSpPr/>
          <p:nvPr/>
        </p:nvSpPr>
        <p:spPr>
          <a:xfrm>
            <a:off x="6662808" y="2490924"/>
            <a:ext cx="533400" cy="533400"/>
          </a:xfrm>
          <a:prstGeom prst="mathPlus">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latin typeface="+mj-lt"/>
            </a:endParaRPr>
          </a:p>
        </p:txBody>
      </p:sp>
      <p:sp>
        <p:nvSpPr>
          <p:cNvPr id="15" name="Rectangle 3">
            <a:extLst>
              <a:ext uri="{FF2B5EF4-FFF2-40B4-BE49-F238E27FC236}">
                <a16:creationId xmlns:a16="http://schemas.microsoft.com/office/drawing/2014/main" id="{88FD71A8-3C73-741B-C0D1-AF31ACFAA021}"/>
              </a:ext>
            </a:extLst>
          </p:cNvPr>
          <p:cNvSpPr txBox="1">
            <a:spLocks noChangeArrowheads="1"/>
          </p:cNvSpPr>
          <p:nvPr/>
        </p:nvSpPr>
        <p:spPr>
          <a:xfrm>
            <a:off x="7257341" y="3599445"/>
            <a:ext cx="188666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600" dirty="0">
                <a:solidFill>
                  <a:schemeClr val="accent3">
                    <a:lumMod val="50000"/>
                  </a:schemeClr>
                </a:solidFill>
                <a:latin typeface="+mj-lt"/>
              </a:rPr>
              <a:t>Pause/Reflect/Act</a:t>
            </a:r>
          </a:p>
          <a:p>
            <a:pPr marL="0" indent="0">
              <a:spcBef>
                <a:spcPts val="0"/>
              </a:spcBef>
              <a:buFontTx/>
              <a:buNone/>
            </a:pPr>
            <a:endParaRPr lang="en-US" sz="1600" dirty="0">
              <a:solidFill>
                <a:schemeClr val="accent3">
                  <a:lumMod val="50000"/>
                </a:schemeClr>
              </a:solidFill>
              <a:latin typeface="+mj-lt"/>
            </a:endParaRPr>
          </a:p>
          <a:p>
            <a:pPr marL="0" indent="0">
              <a:spcBef>
                <a:spcPts val="0"/>
              </a:spcBef>
              <a:buFontTx/>
              <a:buNone/>
            </a:pPr>
            <a:r>
              <a:rPr lang="en-US" sz="1600" dirty="0">
                <a:solidFill>
                  <a:schemeClr val="accent3">
                    <a:lumMod val="50000"/>
                  </a:schemeClr>
                </a:solidFill>
                <a:latin typeface="+mj-lt"/>
              </a:rPr>
              <a:t>Certify your Documentation of Sources and Acknowledgment of Assistance</a:t>
            </a:r>
          </a:p>
          <a:p>
            <a:pPr marL="0" indent="0">
              <a:spcBef>
                <a:spcPts val="0"/>
              </a:spcBef>
              <a:buFontTx/>
              <a:buNone/>
            </a:pPr>
            <a:endParaRPr lang="en-US" sz="1600" dirty="0">
              <a:solidFill>
                <a:schemeClr val="accent3">
                  <a:lumMod val="50000"/>
                </a:schemeClr>
              </a:solidFill>
              <a:latin typeface="+mj-lt"/>
            </a:endParaRPr>
          </a:p>
          <a:p>
            <a:pPr marL="0" indent="0">
              <a:spcBef>
                <a:spcPts val="0"/>
              </a:spcBef>
              <a:buFontTx/>
              <a:buNone/>
            </a:pPr>
            <a:r>
              <a:rPr lang="en-US" sz="1600" dirty="0">
                <a:solidFill>
                  <a:schemeClr val="accent3">
                    <a:lumMod val="50000"/>
                  </a:schemeClr>
                </a:solidFill>
                <a:latin typeface="+mj-lt"/>
              </a:rPr>
              <a:t>Acknowledge the use of generative AI</a:t>
            </a:r>
          </a:p>
          <a:p>
            <a:pPr marL="0" indent="0">
              <a:spcBef>
                <a:spcPts val="0"/>
              </a:spcBef>
              <a:buFontTx/>
              <a:buNone/>
            </a:pPr>
            <a:endParaRPr lang="en-US" sz="1600" dirty="0">
              <a:solidFill>
                <a:schemeClr val="accent3">
                  <a:lumMod val="50000"/>
                </a:schemeClr>
              </a:solidFill>
              <a:latin typeface="+mj-lt"/>
            </a:endParaRPr>
          </a:p>
          <a:p>
            <a:pPr marL="0" indent="0">
              <a:spcBef>
                <a:spcPts val="0"/>
              </a:spcBef>
              <a:buFontTx/>
              <a:buNone/>
            </a:pPr>
            <a:r>
              <a:rPr lang="en-US" sz="1600" dirty="0">
                <a:solidFill>
                  <a:schemeClr val="accent3">
                    <a:lumMod val="50000"/>
                  </a:schemeClr>
                </a:solidFill>
                <a:latin typeface="+mj-lt"/>
              </a:rPr>
              <a:t>Sign and Date</a:t>
            </a:r>
          </a:p>
        </p:txBody>
      </p:sp>
    </p:spTree>
    <p:extLst>
      <p:ext uri="{BB962C8B-B14F-4D97-AF65-F5344CB8AC3E}">
        <p14:creationId xmlns:p14="http://schemas.microsoft.com/office/powerpoint/2010/main" val="275431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1430383"/>
            <a:ext cx="8763000" cy="5181600"/>
          </a:xfrm>
        </p:spPr>
        <p:txBody>
          <a:bodyPr>
            <a:normAutofit/>
          </a:bodyPr>
          <a:lstStyle/>
          <a:p>
            <a:pPr eaLnBrk="1" hangingPunct="1">
              <a:lnSpc>
                <a:spcPct val="90000"/>
              </a:lnSpc>
              <a:buFontTx/>
              <a:buNone/>
            </a:pPr>
            <a:r>
              <a:rPr lang="en-US" sz="2800" b="1" dirty="0"/>
              <a:t>Sources include, but are not limited to:</a:t>
            </a:r>
          </a:p>
          <a:p>
            <a:pPr eaLnBrk="1" hangingPunct="1">
              <a:lnSpc>
                <a:spcPct val="90000"/>
              </a:lnSpc>
              <a:buFontTx/>
              <a:buNone/>
            </a:pPr>
            <a:endParaRPr lang="en-US" sz="800" dirty="0"/>
          </a:p>
          <a:p>
            <a:pPr>
              <a:lnSpc>
                <a:spcPct val="90000"/>
              </a:lnSpc>
            </a:pPr>
            <a:r>
              <a:rPr lang="en-US" sz="2800" dirty="0"/>
              <a:t>Published Sources: “Any materials, print or digital, to books, e-books, periodical publications, newspapers, and other written work.”</a:t>
            </a:r>
          </a:p>
          <a:p>
            <a:pPr>
              <a:lnSpc>
                <a:spcPct val="90000"/>
              </a:lnSpc>
            </a:pPr>
            <a:r>
              <a:rPr lang="en-US" sz="2800" dirty="0"/>
              <a:t>Internet-accessed Sources: digital collection sites (</a:t>
            </a:r>
            <a:r>
              <a:rPr lang="en-US" sz="2800" dirty="0" err="1"/>
              <a:t>eg</a:t>
            </a:r>
            <a:r>
              <a:rPr lang="en-US" sz="2800" dirty="0"/>
              <a:t>, JSTOR) or collective entities (</a:t>
            </a:r>
            <a:r>
              <a:rPr lang="en-US" sz="2800" dirty="0" err="1"/>
              <a:t>eg</a:t>
            </a:r>
            <a:r>
              <a:rPr lang="en-US" sz="2800" dirty="0"/>
              <a:t>, online newspapers)</a:t>
            </a:r>
          </a:p>
          <a:p>
            <a:pPr>
              <a:lnSpc>
                <a:spcPct val="90000"/>
              </a:lnSpc>
            </a:pPr>
            <a:r>
              <a:rPr lang="en-US" sz="2800" dirty="0"/>
              <a:t>Internet-based Sources: originally published and generally only accessible on the internet (</a:t>
            </a:r>
            <a:r>
              <a:rPr lang="en-US" sz="2800" dirty="0" err="1"/>
              <a:t>eg</a:t>
            </a:r>
            <a:r>
              <a:rPr lang="en-US" sz="2800" dirty="0"/>
              <a:t>, website, blog, podcast)</a:t>
            </a:r>
          </a:p>
          <a:p>
            <a:pPr eaLnBrk="1" hangingPunct="1">
              <a:lnSpc>
                <a:spcPct val="90000"/>
              </a:lnSpc>
              <a:buFontTx/>
              <a:buNone/>
            </a:pPr>
            <a:endParaRPr lang="en-US" dirty="0"/>
          </a:p>
          <a:p>
            <a:pPr marL="0" indent="0">
              <a:lnSpc>
                <a:spcPct val="90000"/>
              </a:lnSpc>
              <a:spcAft>
                <a:spcPts val="600"/>
              </a:spcAft>
              <a:buNone/>
            </a:pPr>
            <a:r>
              <a:rPr lang="en-US" sz="2800" dirty="0"/>
              <a:t>(DAAW 6, 8)</a:t>
            </a:r>
          </a:p>
        </p:txBody>
      </p:sp>
      <p:sp>
        <p:nvSpPr>
          <p:cNvPr id="2" name="TextBox 1">
            <a:extLst>
              <a:ext uri="{FF2B5EF4-FFF2-40B4-BE49-F238E27FC236}">
                <a16:creationId xmlns:a16="http://schemas.microsoft.com/office/drawing/2014/main" id="{817CF8F1-1975-F430-AFBE-07BD91286FA8}"/>
              </a:ext>
            </a:extLst>
          </p:cNvPr>
          <p:cNvSpPr txBox="1"/>
          <p:nvPr/>
        </p:nvSpPr>
        <p:spPr>
          <a:xfrm>
            <a:off x="6228330" y="184646"/>
            <a:ext cx="2915670" cy="523220"/>
          </a:xfrm>
          <a:prstGeom prst="rect">
            <a:avLst/>
          </a:prstGeom>
          <a:noFill/>
        </p:spPr>
        <p:txBody>
          <a:bodyPr wrap="none" rtlCol="0">
            <a:spAutoFit/>
          </a:bodyPr>
          <a:lstStyle/>
          <a:p>
            <a:r>
              <a:rPr lang="en-US" sz="2800" dirty="0">
                <a:solidFill>
                  <a:schemeClr val="bg1"/>
                </a:solidFill>
              </a:rPr>
              <a:t>What are Sources?</a:t>
            </a:r>
          </a:p>
        </p:txBody>
      </p:sp>
    </p:spTree>
    <p:extLst>
      <p:ext uri="{BB962C8B-B14F-4D97-AF65-F5344CB8AC3E}">
        <p14:creationId xmlns:p14="http://schemas.microsoft.com/office/powerpoint/2010/main" val="239129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4BD8-90A5-754B-C95D-E46EB7C578A7}"/>
            </a:ext>
          </a:extLst>
        </p:cNvPr>
        <p:cNvGrpSpPr/>
        <p:nvPr/>
      </p:nvGrpSpPr>
      <p:grpSpPr>
        <a:xfrm>
          <a:off x="0" y="0"/>
          <a:ext cx="0" cy="0"/>
          <a:chOff x="0" y="0"/>
          <a:chExt cx="0" cy="0"/>
        </a:xfrm>
      </p:grpSpPr>
      <p:sp>
        <p:nvSpPr>
          <p:cNvPr id="4099" name="Rectangle 3">
            <a:extLst>
              <a:ext uri="{FF2B5EF4-FFF2-40B4-BE49-F238E27FC236}">
                <a16:creationId xmlns:a16="http://schemas.microsoft.com/office/drawing/2014/main" id="{C37FDE83-0B0B-1C30-E58B-8A560D3C278E}"/>
              </a:ext>
            </a:extLst>
          </p:cNvPr>
          <p:cNvSpPr>
            <a:spLocks noGrp="1" noChangeArrowheads="1"/>
          </p:cNvSpPr>
          <p:nvPr>
            <p:ph type="body" idx="1"/>
          </p:nvPr>
        </p:nvSpPr>
        <p:spPr>
          <a:xfrm>
            <a:off x="228600" y="1430383"/>
            <a:ext cx="8763000" cy="5181600"/>
          </a:xfrm>
        </p:spPr>
        <p:txBody>
          <a:bodyPr>
            <a:normAutofit fontScale="92500" lnSpcReduction="10000"/>
          </a:bodyPr>
          <a:lstStyle/>
          <a:p>
            <a:pPr eaLnBrk="1" hangingPunct="1">
              <a:lnSpc>
                <a:spcPct val="90000"/>
              </a:lnSpc>
              <a:buFontTx/>
              <a:buNone/>
            </a:pPr>
            <a:r>
              <a:rPr lang="en-US" sz="2600" b="1" dirty="0"/>
              <a:t>Assistance includes, but is not limited to:</a:t>
            </a:r>
          </a:p>
          <a:p>
            <a:pPr eaLnBrk="1" hangingPunct="1">
              <a:lnSpc>
                <a:spcPct val="90000"/>
              </a:lnSpc>
              <a:buFontTx/>
              <a:buNone/>
            </a:pPr>
            <a:endParaRPr lang="en-US" sz="800" dirty="0"/>
          </a:p>
          <a:p>
            <a:pPr>
              <a:lnSpc>
                <a:spcPct val="90000"/>
              </a:lnSpc>
              <a:spcBef>
                <a:spcPts val="600"/>
              </a:spcBef>
              <a:spcAft>
                <a:spcPts val="1800"/>
              </a:spcAft>
            </a:pPr>
            <a:r>
              <a:rPr lang="en-US" sz="2200" dirty="0"/>
              <a:t>Discussing one’s ideas with another person or generative AI and receiving feedback or ideas that then </a:t>
            </a:r>
            <a:r>
              <a:rPr lang="en-US" sz="2200" u="sng" dirty="0"/>
              <a:t>change, crystalize, clarify, or synthesize</a:t>
            </a:r>
            <a:r>
              <a:rPr lang="en-US" sz="2200" dirty="0"/>
              <a:t> these ideas.</a:t>
            </a:r>
          </a:p>
          <a:p>
            <a:pPr>
              <a:lnSpc>
                <a:spcPct val="90000"/>
              </a:lnSpc>
              <a:spcBef>
                <a:spcPts val="600"/>
              </a:spcBef>
              <a:spcAft>
                <a:spcPts val="1800"/>
              </a:spcAft>
            </a:pPr>
            <a:r>
              <a:rPr lang="en-US" sz="2200" u="sng" dirty="0"/>
              <a:t>Receiving an answer</a:t>
            </a:r>
            <a:r>
              <a:rPr lang="en-US" sz="2200" dirty="0"/>
              <a:t> from another person or generative AI about a specific point of confusion.</a:t>
            </a:r>
          </a:p>
          <a:p>
            <a:pPr>
              <a:lnSpc>
                <a:spcPct val="90000"/>
              </a:lnSpc>
              <a:spcBef>
                <a:spcPts val="600"/>
              </a:spcBef>
              <a:spcAft>
                <a:spcPts val="1800"/>
              </a:spcAft>
            </a:pPr>
            <a:r>
              <a:rPr lang="en-US" sz="2200" dirty="0"/>
              <a:t>Having another person or generative AI help a student </a:t>
            </a:r>
            <a:r>
              <a:rPr lang="en-US" sz="2200" u="sng" dirty="0"/>
              <a:t>identify errors</a:t>
            </a:r>
            <a:r>
              <a:rPr lang="en-US" sz="2200" dirty="0"/>
              <a:t> in their own work.</a:t>
            </a:r>
          </a:p>
          <a:p>
            <a:pPr>
              <a:lnSpc>
                <a:spcPct val="90000"/>
              </a:lnSpc>
              <a:spcBef>
                <a:spcPts val="600"/>
              </a:spcBef>
              <a:spcAft>
                <a:spcPts val="1800"/>
              </a:spcAft>
            </a:pPr>
            <a:r>
              <a:rPr lang="en-US" sz="2200" dirty="0"/>
              <a:t>Having another person or generative AI source tell a student how to </a:t>
            </a:r>
            <a:r>
              <a:rPr lang="en-US" sz="2200" u="sng" dirty="0"/>
              <a:t>fix the errors</a:t>
            </a:r>
            <a:r>
              <a:rPr lang="en-US" sz="2200" dirty="0"/>
              <a:t> in their own solution.</a:t>
            </a:r>
          </a:p>
          <a:p>
            <a:pPr>
              <a:lnSpc>
                <a:spcPct val="90000"/>
              </a:lnSpc>
              <a:spcBef>
                <a:spcPts val="600"/>
              </a:spcBef>
              <a:spcAft>
                <a:spcPts val="1800"/>
              </a:spcAft>
            </a:pPr>
            <a:r>
              <a:rPr lang="en-US" sz="2200" u="sng" dirty="0"/>
              <a:t>Proofreading</a:t>
            </a:r>
            <a:r>
              <a:rPr lang="en-US" sz="2200" dirty="0"/>
              <a:t> performed by an individual </a:t>
            </a:r>
            <a:r>
              <a:rPr lang="en-US" sz="2200" u="sng" dirty="0"/>
              <a:t>other than the author</a:t>
            </a:r>
            <a:r>
              <a:rPr lang="en-US" sz="2200" dirty="0"/>
              <a:t> or by a </a:t>
            </a:r>
            <a:r>
              <a:rPr lang="en-US" sz="2200" u="sng" dirty="0"/>
              <a:t>generative AI</a:t>
            </a:r>
            <a:r>
              <a:rPr lang="en-US" sz="2200" dirty="0"/>
              <a:t>.</a:t>
            </a:r>
          </a:p>
          <a:p>
            <a:pPr marL="0" indent="0">
              <a:lnSpc>
                <a:spcPct val="90000"/>
              </a:lnSpc>
              <a:spcAft>
                <a:spcPts val="600"/>
              </a:spcAft>
              <a:buNone/>
            </a:pPr>
            <a:r>
              <a:rPr lang="en-US" sz="2200" dirty="0"/>
              <a:t>(DAAW 4, 12)</a:t>
            </a:r>
          </a:p>
          <a:p>
            <a:pPr marL="0" indent="0">
              <a:lnSpc>
                <a:spcPct val="90000"/>
              </a:lnSpc>
              <a:spcAft>
                <a:spcPts val="600"/>
              </a:spcAft>
              <a:buNone/>
            </a:pPr>
            <a:endParaRPr lang="en-US" sz="2200" dirty="0"/>
          </a:p>
        </p:txBody>
      </p:sp>
      <p:sp>
        <p:nvSpPr>
          <p:cNvPr id="2" name="TextBox 1">
            <a:extLst>
              <a:ext uri="{FF2B5EF4-FFF2-40B4-BE49-F238E27FC236}">
                <a16:creationId xmlns:a16="http://schemas.microsoft.com/office/drawing/2014/main" id="{3DF4B912-1144-6BAD-380E-05815CBDC3EE}"/>
              </a:ext>
            </a:extLst>
          </p:cNvPr>
          <p:cNvSpPr txBox="1"/>
          <p:nvPr/>
        </p:nvSpPr>
        <p:spPr>
          <a:xfrm>
            <a:off x="6093678" y="184646"/>
            <a:ext cx="3050322" cy="523220"/>
          </a:xfrm>
          <a:prstGeom prst="rect">
            <a:avLst/>
          </a:prstGeom>
          <a:noFill/>
        </p:spPr>
        <p:txBody>
          <a:bodyPr wrap="none" rtlCol="0">
            <a:spAutoFit/>
          </a:bodyPr>
          <a:lstStyle/>
          <a:p>
            <a:r>
              <a:rPr lang="en-US" sz="2800" dirty="0">
                <a:solidFill>
                  <a:schemeClr val="bg1"/>
                </a:solidFill>
              </a:rPr>
              <a:t>What is Assistance?</a:t>
            </a:r>
          </a:p>
        </p:txBody>
      </p:sp>
    </p:spTree>
    <p:extLst>
      <p:ext uri="{BB962C8B-B14F-4D97-AF65-F5344CB8AC3E}">
        <p14:creationId xmlns:p14="http://schemas.microsoft.com/office/powerpoint/2010/main" val="120922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143000"/>
            <a:ext cx="8229600" cy="5143500"/>
          </a:xfrm>
        </p:spPr>
        <p:txBody>
          <a:bodyPr>
            <a:noAutofit/>
          </a:bodyPr>
          <a:lstStyle/>
          <a:p>
            <a:pPr>
              <a:spcAft>
                <a:spcPts val="1800"/>
              </a:spcAft>
            </a:pPr>
            <a:r>
              <a:rPr lang="en-US" sz="2400" b="1" dirty="0"/>
              <a:t>Assistance from your instructor</a:t>
            </a:r>
            <a:r>
              <a:rPr lang="en-US" sz="2400" dirty="0"/>
              <a:t>, unless otherwise specified (however, you must document other instructors)</a:t>
            </a:r>
          </a:p>
          <a:p>
            <a:pPr>
              <a:spcAft>
                <a:spcPts val="1800"/>
              </a:spcAft>
            </a:pPr>
            <a:r>
              <a:rPr lang="en-US" sz="2400" b="1" dirty="0"/>
              <a:t>Your formal group</a:t>
            </a:r>
            <a:r>
              <a:rPr lang="en-US" sz="2400" dirty="0"/>
              <a:t>, as designated by your instructor</a:t>
            </a:r>
          </a:p>
          <a:p>
            <a:pPr>
              <a:spcAft>
                <a:spcPts val="1800"/>
              </a:spcAft>
            </a:pPr>
            <a:r>
              <a:rPr lang="en-US" sz="2400" b="1" dirty="0"/>
              <a:t>Common spell-checker, grammar-checker, compiler, and debugger software and course-wide computer application packages</a:t>
            </a:r>
            <a:r>
              <a:rPr lang="en-US" sz="2400" dirty="0"/>
              <a:t> (Word, Excel, R, Mathematica, </a:t>
            </a:r>
            <a:r>
              <a:rPr lang="en-US" sz="2400" dirty="0" err="1"/>
              <a:t>etc</a:t>
            </a:r>
            <a:r>
              <a:rPr lang="en-US" sz="2400" dirty="0"/>
              <a:t>)</a:t>
            </a:r>
          </a:p>
          <a:p>
            <a:pPr>
              <a:spcAft>
                <a:spcPts val="1800"/>
              </a:spcAft>
            </a:pPr>
            <a:r>
              <a:rPr lang="en-US" sz="2400" b="1" dirty="0"/>
              <a:t>Common knowledge.</a:t>
            </a:r>
            <a:r>
              <a:rPr lang="en-US" sz="2400" dirty="0"/>
              <a:t> These are ideas and material from your current instructor offered in or out of class, discussions, lectures, course texts, formulas from the textbook, or material provided by the course website accessible to the entire course</a:t>
            </a:r>
          </a:p>
          <a:p>
            <a:pPr>
              <a:spcAft>
                <a:spcPts val="600"/>
              </a:spcAft>
              <a:buFontTx/>
              <a:buNone/>
            </a:pPr>
            <a:r>
              <a:rPr lang="en-US" sz="2000" dirty="0"/>
              <a:t>(DAAW 5)</a:t>
            </a:r>
          </a:p>
        </p:txBody>
      </p:sp>
      <p:sp>
        <p:nvSpPr>
          <p:cNvPr id="2" name="TextBox 1">
            <a:extLst>
              <a:ext uri="{FF2B5EF4-FFF2-40B4-BE49-F238E27FC236}">
                <a16:creationId xmlns:a16="http://schemas.microsoft.com/office/drawing/2014/main" id="{1A6429EB-2F64-8233-CFA4-F59FAA4992BB}"/>
              </a:ext>
            </a:extLst>
          </p:cNvPr>
          <p:cNvSpPr txBox="1"/>
          <p:nvPr/>
        </p:nvSpPr>
        <p:spPr>
          <a:xfrm>
            <a:off x="4191000" y="130314"/>
            <a:ext cx="4953000" cy="707886"/>
          </a:xfrm>
          <a:prstGeom prst="rect">
            <a:avLst/>
          </a:prstGeom>
          <a:noFill/>
        </p:spPr>
        <p:txBody>
          <a:bodyPr wrap="square" rtlCol="0">
            <a:spAutoFit/>
          </a:bodyPr>
          <a:lstStyle/>
          <a:p>
            <a:r>
              <a:rPr lang="en-US" sz="2000" dirty="0">
                <a:solidFill>
                  <a:schemeClr val="bg1"/>
                </a:solidFill>
              </a:rPr>
              <a:t>What doesn’t need Documentation of Sources or Acknowledgment of Assistance?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42900" y="1295400"/>
            <a:ext cx="8458200" cy="3200400"/>
          </a:xfrm>
        </p:spPr>
        <p:txBody>
          <a:bodyPr>
            <a:noAutofit/>
          </a:bodyPr>
          <a:lstStyle/>
          <a:p>
            <a:pPr>
              <a:spcAft>
                <a:spcPts val="600"/>
              </a:spcAft>
            </a:pPr>
            <a:r>
              <a:rPr lang="en-US" sz="2800" dirty="0"/>
              <a:t>In-text Documentation of a Source.</a:t>
            </a:r>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r>
              <a:rPr lang="en-US" sz="2800" dirty="0"/>
              <a:t>In-text Acknowledgement of Assistance Received </a:t>
            </a:r>
          </a:p>
        </p:txBody>
      </p:sp>
      <p:sp>
        <p:nvSpPr>
          <p:cNvPr id="7172" name="TextBox 3"/>
          <p:cNvSpPr txBox="1">
            <a:spLocks noChangeArrowheads="1"/>
          </p:cNvSpPr>
          <p:nvPr/>
        </p:nvSpPr>
        <p:spPr bwMode="auto">
          <a:xfrm>
            <a:off x="990600" y="1905000"/>
            <a:ext cx="7467600" cy="4093428"/>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Error exists in our model because, in general, mathematical models </a:t>
            </a:r>
            <a:r>
              <a:rPr lang="en-US" sz="2000" i="1" dirty="0">
                <a:latin typeface="Times New Roman" pitchFamily="18" charset="0"/>
                <a:cs typeface="Times New Roman" pitchFamily="18" charset="0"/>
              </a:rPr>
              <a:t>approximate</a:t>
            </a:r>
            <a:r>
              <a:rPr lang="en-US" sz="2000" dirty="0">
                <a:latin typeface="Times New Roman" pitchFamily="18" charset="0"/>
                <a:cs typeface="Times New Roman" pitchFamily="18" charset="0"/>
              </a:rPr>
              <a:t> real world behavior (Arney 15).  </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Our project group then calculated the sum of squared errors for our given data and used this value to evaluate our model (CDT Jones, 2027).</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2799B2A0-BA22-3AED-7937-F1C3E6D09FCA}"/>
              </a:ext>
            </a:extLst>
          </p:cNvPr>
          <p:cNvSpPr txBox="1"/>
          <p:nvPr/>
        </p:nvSpPr>
        <p:spPr>
          <a:xfrm>
            <a:off x="4593715" y="228600"/>
            <a:ext cx="4550285" cy="461665"/>
          </a:xfrm>
          <a:prstGeom prst="rect">
            <a:avLst/>
          </a:prstGeom>
          <a:noFill/>
        </p:spPr>
        <p:txBody>
          <a:bodyPr wrap="none" rtlCol="0">
            <a:spAutoFit/>
          </a:bodyPr>
          <a:lstStyle/>
          <a:p>
            <a:r>
              <a:rPr lang="en-US" sz="2400" dirty="0">
                <a:solidFill>
                  <a:schemeClr val="bg1"/>
                </a:solidFill>
              </a:rPr>
              <a:t>What do In-text Citations look like?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533400" y="1143000"/>
            <a:ext cx="8229600" cy="5816977"/>
          </a:xfrm>
          <a:prstGeom prst="rect">
            <a:avLst/>
          </a:prstGeom>
          <a:noFill/>
          <a:ln w="9525">
            <a:noFill/>
            <a:miter lim="800000"/>
            <a:headEnd/>
            <a:tailEnd/>
          </a:ln>
        </p:spPr>
        <p:txBody>
          <a:bodyPr>
            <a:spAutoFit/>
          </a:bodyPr>
          <a:lstStyle/>
          <a:p>
            <a:r>
              <a:rPr lang="en-US" sz="1600" b="1" dirty="0">
                <a:latin typeface="+mj-lt"/>
                <a:cs typeface="Times New Roman" pitchFamily="18" charset="0"/>
              </a:rPr>
              <a:t>    Documentation of Sources: </a:t>
            </a:r>
          </a:p>
          <a:p>
            <a:pPr marL="227013"/>
            <a:endParaRPr lang="en-US" sz="1400" dirty="0">
              <a:latin typeface="+mj-lt"/>
              <a:cs typeface="Times New Roman" pitchFamily="18" charset="0"/>
            </a:endParaRPr>
          </a:p>
          <a:p>
            <a:pPr marL="227013"/>
            <a:r>
              <a:rPr lang="en-US" sz="1400" dirty="0">
                <a:latin typeface="+mj-lt"/>
                <a:cs typeface="Times New Roman" pitchFamily="18" charset="0"/>
              </a:rPr>
              <a:t>Arney, David C.  </a:t>
            </a:r>
            <a:r>
              <a:rPr lang="en-US" sz="1400" i="1" dirty="0">
                <a:latin typeface="+mj-lt"/>
                <a:cs typeface="Times New Roman" pitchFamily="18" charset="0"/>
              </a:rPr>
              <a:t>Discrete Dynamical Systems: Mathematics, Methods and Models.</a:t>
            </a:r>
            <a:r>
              <a:rPr lang="en-US" sz="1400" dirty="0">
                <a:latin typeface="+mj-lt"/>
                <a:cs typeface="Times New Roman" pitchFamily="18" charset="0"/>
              </a:rPr>
              <a:t> 3</a:t>
            </a:r>
            <a:r>
              <a:rPr lang="en-US" sz="1400" baseline="30000" dirty="0">
                <a:latin typeface="+mj-lt"/>
                <a:cs typeface="Times New Roman" pitchFamily="18" charset="0"/>
              </a:rPr>
              <a:t>rd</a:t>
            </a:r>
            <a:r>
              <a:rPr lang="en-US" sz="1400" dirty="0">
                <a:latin typeface="+mj-lt"/>
                <a:cs typeface="Times New Roman" pitchFamily="18" charset="0"/>
              </a:rPr>
              <a:t> ed. New York: McGraw-Hill, 1999.  Print. </a:t>
            </a:r>
          </a:p>
          <a:p>
            <a:r>
              <a:rPr lang="en-US" sz="1400" dirty="0">
                <a:latin typeface="+mj-lt"/>
                <a:cs typeface="Times New Roman" pitchFamily="18" charset="0"/>
              </a:rPr>
              <a:t> </a:t>
            </a:r>
          </a:p>
          <a:p>
            <a:pPr marL="227013">
              <a:tabLst>
                <a:tab pos="288925" algn="l"/>
              </a:tabLst>
            </a:pPr>
            <a:r>
              <a:rPr lang="en-US" sz="1400" dirty="0">
                <a:latin typeface="+mj-lt"/>
                <a:cs typeface="Times New Roman" pitchFamily="18" charset="0"/>
              </a:rPr>
              <a:t>Travis, Brad. “Deriving Kinematic Equations.” </a:t>
            </a:r>
            <a:r>
              <a:rPr lang="en-US" sz="1400" i="1" dirty="0">
                <a:latin typeface="+mj-lt"/>
                <a:cs typeface="Times New Roman" pitchFamily="18" charset="0"/>
              </a:rPr>
              <a:t>YouTube</a:t>
            </a:r>
            <a:r>
              <a:rPr lang="en-US" sz="1400" dirty="0">
                <a:latin typeface="+mj-lt"/>
                <a:cs typeface="Times New Roman" pitchFamily="18" charset="0"/>
              </a:rPr>
              <a:t>. YouTube, 16 Aug. 2013. Web 16 Sep. 2023. </a:t>
            </a:r>
            <a:r>
              <a:rPr lang="en-US" sz="1400" u="sng" dirty="0">
                <a:solidFill>
                  <a:srgbClr val="0000FF"/>
                </a:solidFill>
                <a:latin typeface="+mj-lt"/>
                <a:cs typeface="Times New Roman" pitchFamily="18" charset="0"/>
              </a:rPr>
              <a:t>https://www.youtube.com/watch?v=tp_8a-A9ZvU</a:t>
            </a:r>
            <a:r>
              <a:rPr lang="en-US" sz="1400" dirty="0">
                <a:solidFill>
                  <a:srgbClr val="0000FF"/>
                </a:solidFill>
                <a:latin typeface="+mj-lt"/>
                <a:cs typeface="Times New Roman" pitchFamily="18" charset="0"/>
              </a:rPr>
              <a:t>  </a:t>
            </a:r>
            <a:r>
              <a:rPr lang="en-US" sz="1400" dirty="0">
                <a:latin typeface="+mj-lt"/>
                <a:cs typeface="Times New Roman" pitchFamily="18" charset="0"/>
              </a:rPr>
              <a:t>Though this video covers all of the derivations, I used it mostly for the last derivation. The biggest takeaway from the video was to solve for t and then substitute that into the second equation. After that, I did not use the video for the algebra and I worked question 4 on my own. 	 </a:t>
            </a:r>
          </a:p>
          <a:p>
            <a:pPr marL="227013">
              <a:tabLst>
                <a:tab pos="288925" algn="l"/>
              </a:tabLst>
            </a:pPr>
            <a:endParaRPr lang="en-US" sz="1600" dirty="0">
              <a:latin typeface="+mj-lt"/>
              <a:cs typeface="Times New Roman" pitchFamily="18" charset="0"/>
            </a:endParaRPr>
          </a:p>
          <a:p>
            <a:pPr marL="227013">
              <a:tabLst>
                <a:tab pos="288925" algn="l"/>
              </a:tabLst>
            </a:pPr>
            <a:r>
              <a:rPr lang="en-US" sz="1600" b="1" dirty="0">
                <a:latin typeface="+mj-lt"/>
                <a:cs typeface="Times New Roman" pitchFamily="18" charset="0"/>
              </a:rPr>
              <a:t>Acknowledgment of Assistance: </a:t>
            </a:r>
          </a:p>
          <a:p>
            <a:pPr marL="227013">
              <a:tabLst>
                <a:tab pos="288925" algn="l"/>
              </a:tabLst>
            </a:pPr>
            <a:endParaRPr lang="en-US" sz="1400" dirty="0">
              <a:latin typeface="+mj-lt"/>
              <a:cs typeface="Times New Roman" pitchFamily="18" charset="0"/>
            </a:endParaRPr>
          </a:p>
          <a:p>
            <a:pPr marL="227013">
              <a:tabLst>
                <a:tab pos="288925" algn="l"/>
              </a:tabLst>
            </a:pPr>
            <a:r>
              <a:rPr lang="en-US" sz="1400" dirty="0">
                <a:latin typeface="+mj-lt"/>
                <a:cs typeface="Times New Roman" pitchFamily="18" charset="0"/>
              </a:rPr>
              <a:t>ChatGPT. Assistance given to the author, AI. I used the following prompt in ChatGPT: “What is underwater basketweaving?” The information obtained from the query was used to generate ideas for inclusion in my paper but all writing and research into sources was my own. References were used in my research to generate additional ideas and provide additional sources. OpenAI, (https://chat.openai.com/chat). West Point, NY, 03APR2025. (DAAW 28)</a:t>
            </a:r>
          </a:p>
          <a:p>
            <a:pPr marL="227013">
              <a:tabLst>
                <a:tab pos="288925" algn="l"/>
              </a:tabLst>
            </a:pPr>
            <a:endParaRPr lang="en-US" sz="1400" dirty="0">
              <a:latin typeface="+mj-lt"/>
              <a:cs typeface="Times New Roman" pitchFamily="18" charset="0"/>
            </a:endParaRPr>
          </a:p>
          <a:p>
            <a:pPr marL="227013">
              <a:tabLst>
                <a:tab pos="288925" algn="l"/>
              </a:tabLst>
            </a:pPr>
            <a:r>
              <a:rPr lang="en-US" sz="1400" dirty="0">
                <a:latin typeface="+mj-lt"/>
                <a:cs typeface="Times New Roman" pitchFamily="18" charset="0"/>
              </a:rPr>
              <a:t>Moore, Lessa CDT B-3 `27. Assistance given to the author. In a series of email messages during the dates indicated, CDT Moore and I discussed the relationship between the standardized statistic and the p-value. She informed me that the standardized statistic marks the point on either the Z or t curve from which the area under the curve equates to the p-value. I was then able to complete problems 3 and 4 on Homework 6. 12-14 Oct 2024.     </a:t>
            </a:r>
          </a:p>
          <a:p>
            <a:endParaRPr lang="en-US" sz="1600" dirty="0">
              <a:latin typeface="+mj-lt"/>
              <a:cs typeface="Times New Roman" pitchFamily="18" charset="0"/>
            </a:endParaRPr>
          </a:p>
        </p:txBody>
      </p:sp>
      <p:sp>
        <p:nvSpPr>
          <p:cNvPr id="2" name="TextBox 1">
            <a:extLst>
              <a:ext uri="{FF2B5EF4-FFF2-40B4-BE49-F238E27FC236}">
                <a16:creationId xmlns:a16="http://schemas.microsoft.com/office/drawing/2014/main" id="{192EDD9F-4547-5F51-42A2-A51D752EAC05}"/>
              </a:ext>
            </a:extLst>
          </p:cNvPr>
          <p:cNvSpPr txBox="1"/>
          <p:nvPr/>
        </p:nvSpPr>
        <p:spPr>
          <a:xfrm>
            <a:off x="4191000" y="228600"/>
            <a:ext cx="4953000" cy="461665"/>
          </a:xfrm>
          <a:prstGeom prst="rect">
            <a:avLst/>
          </a:prstGeom>
          <a:noFill/>
        </p:spPr>
        <p:txBody>
          <a:bodyPr wrap="square" rtlCol="0">
            <a:spAutoFit/>
          </a:bodyPr>
          <a:lstStyle/>
          <a:p>
            <a:r>
              <a:rPr lang="en-US" sz="2400" dirty="0">
                <a:solidFill>
                  <a:schemeClr val="bg1"/>
                </a:solidFill>
              </a:rPr>
              <a:t>What does the Works Cited look like?</a:t>
            </a:r>
          </a:p>
        </p:txBody>
      </p:sp>
      <p:sp>
        <p:nvSpPr>
          <p:cNvPr id="7" name="TextBox 6">
            <a:extLst>
              <a:ext uri="{FF2B5EF4-FFF2-40B4-BE49-F238E27FC236}">
                <a16:creationId xmlns:a16="http://schemas.microsoft.com/office/drawing/2014/main" id="{E6B8A24F-8D1C-2807-0186-2B88F62BC54B}"/>
              </a:ext>
            </a:extLst>
          </p:cNvPr>
          <p:cNvSpPr txBox="1"/>
          <p:nvPr/>
        </p:nvSpPr>
        <p:spPr>
          <a:xfrm>
            <a:off x="533400" y="6497999"/>
            <a:ext cx="3600409" cy="338554"/>
          </a:xfrm>
          <a:prstGeom prst="rect">
            <a:avLst/>
          </a:prstGeom>
          <a:noFill/>
        </p:spPr>
        <p:txBody>
          <a:bodyPr wrap="none" rtlCol="0">
            <a:spAutoFit/>
          </a:bodyPr>
          <a:lstStyle/>
          <a:p>
            <a:r>
              <a:rPr lang="en-US" sz="1600" dirty="0"/>
              <a:t>There are more examples in the DAAW</a:t>
            </a:r>
            <a:r>
              <a:rPr lang="en-US" sz="1600" i="1" dirty="0"/>
              <a:t>.</a:t>
            </a:r>
            <a:r>
              <a:rPr lang="en-US" sz="16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A8293-A3E7-4DB2-88CE-2BC7ADA358DE}"/>
              </a:ext>
            </a:extLst>
          </p:cNvPr>
          <p:cNvPicPr>
            <a:picLocks noChangeAspect="1"/>
          </p:cNvPicPr>
          <p:nvPr/>
        </p:nvPicPr>
        <p:blipFill>
          <a:blip r:embed="rId3"/>
          <a:srcRect l="19167" t="18000" r="63333" b="10000"/>
          <a:stretch>
            <a:fillRect/>
          </a:stretch>
        </p:blipFill>
        <p:spPr>
          <a:xfrm>
            <a:off x="105073" y="1157509"/>
            <a:ext cx="3363116" cy="4324007"/>
          </a:xfrm>
          <a:prstGeom prst="rect">
            <a:avLst/>
          </a:prstGeom>
        </p:spPr>
      </p:pic>
      <p:sp>
        <p:nvSpPr>
          <p:cNvPr id="10243" name="Content Placeholder 5"/>
          <p:cNvSpPr>
            <a:spLocks noGrp="1"/>
          </p:cNvSpPr>
          <p:nvPr>
            <p:ph idx="1"/>
          </p:nvPr>
        </p:nvSpPr>
        <p:spPr>
          <a:xfrm>
            <a:off x="3468189" y="1295400"/>
            <a:ext cx="5562600" cy="4953000"/>
          </a:xfrm>
        </p:spPr>
        <p:txBody>
          <a:bodyPr>
            <a:normAutofit/>
          </a:bodyPr>
          <a:lstStyle/>
          <a:p>
            <a:pPr>
              <a:spcAft>
                <a:spcPts val="600"/>
              </a:spcAft>
            </a:pPr>
            <a:r>
              <a:rPr lang="en-US" sz="2000" b="1" dirty="0"/>
              <a:t>PAUSE, </a:t>
            </a:r>
            <a:r>
              <a:rPr lang="en-US" sz="2000" dirty="0"/>
              <a:t>taking a moment to consider the professionalism of the work </a:t>
            </a:r>
          </a:p>
          <a:p>
            <a:pPr>
              <a:spcAft>
                <a:spcPts val="600"/>
              </a:spcAft>
            </a:pPr>
            <a:r>
              <a:rPr lang="en-US" sz="2000" b="1" dirty="0"/>
              <a:t>REFLECT, </a:t>
            </a:r>
            <a:r>
              <a:rPr lang="en-US" sz="2000" dirty="0"/>
              <a:t>reviewing work for professional substance, style, organization, and correctness, as well as for proper identification of all sources</a:t>
            </a:r>
          </a:p>
          <a:p>
            <a:pPr>
              <a:spcAft>
                <a:spcPts val="600"/>
              </a:spcAft>
            </a:pPr>
            <a:r>
              <a:rPr lang="en-US" sz="2000" dirty="0"/>
              <a:t>A student will then initial the certification statement that applies.</a:t>
            </a:r>
          </a:p>
          <a:p>
            <a:pPr>
              <a:spcAft>
                <a:spcPts val="600"/>
              </a:spcAft>
            </a:pPr>
            <a:r>
              <a:rPr lang="en-US" sz="2000" dirty="0"/>
              <a:t>The student will then initial the Generative AI statement that applies.</a:t>
            </a:r>
          </a:p>
          <a:p>
            <a:pPr>
              <a:spcAft>
                <a:spcPts val="600"/>
              </a:spcAft>
            </a:pPr>
            <a:r>
              <a:rPr lang="en-US" sz="2000" b="1" dirty="0"/>
              <a:t>ACT,</a:t>
            </a:r>
            <a:r>
              <a:rPr lang="en-US" sz="2000" dirty="0"/>
              <a:t> sign and date the cover page. This action affirms the completeness of the documentation and acknowledgments.</a:t>
            </a:r>
          </a:p>
          <a:p>
            <a:pPr marL="0" indent="0">
              <a:spcAft>
                <a:spcPts val="600"/>
              </a:spcAft>
              <a:buNone/>
            </a:pPr>
            <a:r>
              <a:rPr lang="en-US" sz="2000" dirty="0"/>
              <a:t>(DAAW 28, 29, 35)</a:t>
            </a:r>
          </a:p>
        </p:txBody>
      </p:sp>
      <p:sp>
        <p:nvSpPr>
          <p:cNvPr id="4" name="TextBox 3">
            <a:extLst>
              <a:ext uri="{FF2B5EF4-FFF2-40B4-BE49-F238E27FC236}">
                <a16:creationId xmlns:a16="http://schemas.microsoft.com/office/drawing/2014/main" id="{4DF52CB4-66E6-8BFD-C9C7-35A5D573E9CB}"/>
              </a:ext>
            </a:extLst>
          </p:cNvPr>
          <p:cNvSpPr txBox="1"/>
          <p:nvPr/>
        </p:nvSpPr>
        <p:spPr>
          <a:xfrm>
            <a:off x="4699257" y="228600"/>
            <a:ext cx="4444743" cy="461665"/>
          </a:xfrm>
          <a:prstGeom prst="rect">
            <a:avLst/>
          </a:prstGeom>
          <a:noFill/>
        </p:spPr>
        <p:txBody>
          <a:bodyPr wrap="none" rtlCol="0">
            <a:spAutoFit/>
          </a:bodyPr>
          <a:lstStyle/>
          <a:p>
            <a:r>
              <a:rPr lang="en-US" sz="2400" dirty="0">
                <a:solidFill>
                  <a:schemeClr val="bg1"/>
                </a:solidFill>
              </a:rPr>
              <a:t>What does a Cover Page look like?</a:t>
            </a:r>
          </a:p>
        </p:txBody>
      </p:sp>
      <p:sp>
        <p:nvSpPr>
          <p:cNvPr id="5" name="Oval 4">
            <a:extLst>
              <a:ext uri="{FF2B5EF4-FFF2-40B4-BE49-F238E27FC236}">
                <a16:creationId xmlns:a16="http://schemas.microsoft.com/office/drawing/2014/main" id="{ECA23225-0779-BD20-5B7E-D6F7631FFDEA}"/>
              </a:ext>
            </a:extLst>
          </p:cNvPr>
          <p:cNvSpPr/>
          <p:nvPr/>
        </p:nvSpPr>
        <p:spPr>
          <a:xfrm>
            <a:off x="105072" y="4490916"/>
            <a:ext cx="3095327" cy="6144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A7551D9-B9DA-8748-B323-8ABB7BA35560}"/>
              </a:ext>
            </a:extLst>
          </p:cNvPr>
          <p:cNvCxnSpPr>
            <a:cxnSpLocks/>
            <a:endCxn id="5" idx="7"/>
          </p:cNvCxnSpPr>
          <p:nvPr/>
        </p:nvCxnSpPr>
        <p:spPr>
          <a:xfrm flipH="1">
            <a:off x="2747099" y="4191000"/>
            <a:ext cx="1062901" cy="389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9226FA5-BC3B-9A67-8D61-400AFA5207F4}"/>
              </a:ext>
            </a:extLst>
          </p:cNvPr>
          <p:cNvSpPr/>
          <p:nvPr/>
        </p:nvSpPr>
        <p:spPr>
          <a:xfrm>
            <a:off x="1900932" y="5105400"/>
            <a:ext cx="1299467" cy="2902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05A8670-91E6-378E-E807-A9850D5D391B}"/>
              </a:ext>
            </a:extLst>
          </p:cNvPr>
          <p:cNvCxnSpPr>
            <a:cxnSpLocks/>
            <a:endCxn id="9" idx="7"/>
          </p:cNvCxnSpPr>
          <p:nvPr/>
        </p:nvCxnSpPr>
        <p:spPr>
          <a:xfrm flipH="1">
            <a:off x="3010096" y="4876800"/>
            <a:ext cx="2323904" cy="27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E5547F90EF2A44897AEE5814463246" ma:contentTypeVersion="14" ma:contentTypeDescription="Create a new document." ma:contentTypeScope="" ma:versionID="e3f99f0ae381939a3a92474549c3ee6c">
  <xsd:schema xmlns:xsd="http://www.w3.org/2001/XMLSchema" xmlns:xs="http://www.w3.org/2001/XMLSchema" xmlns:p="http://schemas.microsoft.com/office/2006/metadata/properties" xmlns:ns2="b774df34-77ec-4c92-a998-130cf5e3a29c" xmlns:ns3="9c1159f8-384b-48f7-bb89-204618c3a0e9" targetNamespace="http://schemas.microsoft.com/office/2006/metadata/properties" ma:root="true" ma:fieldsID="e0fa78c89569393dcd29e4396a7e7154" ns2:_="" ns3:_="">
    <xsd:import namespace="b774df34-77ec-4c92-a998-130cf5e3a29c"/>
    <xsd:import namespace="9c1159f8-384b-48f7-bb89-204618c3a0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4df34-77ec-4c92-a998-130cf5e3a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362c7eb-5c45-4d0a-8479-4b30401fca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159f8-384b-48f7-bb89-204618c3a0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568acf-b810-4834-adda-fe861d357976}" ma:internalName="TaxCatchAll" ma:showField="CatchAllData" ma:web="9c1159f8-384b-48f7-bb89-204618c3a0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1159f8-384b-48f7-bb89-204618c3a0e9" xsi:nil="true"/>
    <lcf76f155ced4ddcb4097134ff3c332f xmlns="b774df34-77ec-4c92-a998-130cf5e3a2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D048C6-7ABB-4A56-8C71-3C4AFA7E5591}">
  <ds:schemaRefs>
    <ds:schemaRef ds:uri="http://schemas.microsoft.com/sharepoint/v3/contenttype/forms"/>
  </ds:schemaRefs>
</ds:datastoreItem>
</file>

<file path=customXml/itemProps2.xml><?xml version="1.0" encoding="utf-8"?>
<ds:datastoreItem xmlns:ds="http://schemas.openxmlformats.org/officeDocument/2006/customXml" ds:itemID="{8D219C68-C2DD-4B13-B6E9-8F24FC548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4df34-77ec-4c92-a998-130cf5e3a29c"/>
    <ds:schemaRef ds:uri="9c1159f8-384b-48f7-bb89-204618c3a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3E6C52-0B8A-4843-A55A-441AEA28A05B}">
  <ds:schemaRefs>
    <ds:schemaRef ds:uri="http://schemas.microsoft.com/office/2006/metadata/properties"/>
    <ds:schemaRef ds:uri="http://schemas.microsoft.com/office/infopath/2007/PartnerControls"/>
    <ds:schemaRef ds:uri="caa29b0b-7c29-4b96-abba-f516c0025a95"/>
    <ds:schemaRef ds:uri="4b0f2749-be2f-491e-8e5a-617d6ac8c552"/>
    <ds:schemaRef ds:uri="9c1159f8-384b-48f7-bb89-204618c3a0e9"/>
    <ds:schemaRef ds:uri="b774df34-77ec-4c92-a998-130cf5e3a29c"/>
  </ds:schemaRefs>
</ds:datastoreItem>
</file>

<file path=docProps/app.xml><?xml version="1.0" encoding="utf-8"?>
<Properties xmlns="http://schemas.openxmlformats.org/officeDocument/2006/extended-properties" xmlns:vt="http://schemas.openxmlformats.org/officeDocument/2006/docPropsVTypes">
  <TotalTime>2343</TotalTime>
  <Words>959</Words>
  <Application>Microsoft Office PowerPoint</Application>
  <PresentationFormat>On-screen Show (4:3)</PresentationFormat>
  <Paragraphs>92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Department of Mathematical Sciences  Documentation of Sources, Acknowledgement of Assistance, and Cover Page  AY 26-2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Damian.Shepard</dc:creator>
  <cp:lastModifiedBy>Yoshitani, Shaw CIV</cp:lastModifiedBy>
  <cp:revision>117</cp:revision>
  <dcterms:created xsi:type="dcterms:W3CDTF">2012-06-25T16:22:02Z</dcterms:created>
  <dcterms:modified xsi:type="dcterms:W3CDTF">2025-12-19T20:58:55Z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0x01010018E5547F90EF2A44897AEE5814463246</vt:lpwstr>
  </property>
  <property fmtid="{D5CDD505-2E9C-101B-9397-08002B2CF9AE}" pid="3" name="Order">
    <vt:r8>100</vt:r8>
  </property>
  <property fmtid="{D5CDD505-2E9C-101B-9397-08002B2CF9AE}" pid="4" name="MediaServiceImageTags">
    <vt:lpwstr/>
  </property>
  <property fmtid="{D5CDD505-2E9C-101B-9397-08002B2CF9AE}" pid="5" name="_ExtendedDescription">
    <vt:lpwstr/>
  </property>
</Properties>
</file>