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15" r:id="rId5"/>
    <p:sldId id="31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>
      <p:cViewPr varScale="1">
        <p:scale>
          <a:sx n="88" d="100"/>
          <a:sy n="88" d="100"/>
        </p:scale>
        <p:origin x="225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shitani, Shaw CIV" userId="c20bafd5-cb7a-4605-b903-f779d65b30cc" providerId="ADAL" clId="{6C403C63-2C11-468A-8BDE-3668E850AF27}"/>
    <pc:docChg chg="modSld">
      <pc:chgData name="Yoshitani, Shaw CIV" userId="c20bafd5-cb7a-4605-b903-f779d65b30cc" providerId="ADAL" clId="{6C403C63-2C11-468A-8BDE-3668E850AF27}" dt="2025-12-19T20:58:43.521" v="1" actId="20577"/>
      <pc:docMkLst>
        <pc:docMk/>
      </pc:docMkLst>
      <pc:sldChg chg="modSp mod">
        <pc:chgData name="Yoshitani, Shaw CIV" userId="c20bafd5-cb7a-4605-b903-f779d65b30cc" providerId="ADAL" clId="{6C403C63-2C11-468A-8BDE-3668E850AF27}" dt="2025-12-19T20:58:43.521" v="1" actId="20577"/>
        <pc:sldMkLst>
          <pc:docMk/>
          <pc:sldMk cId="0" sldId="315"/>
        </pc:sldMkLst>
        <pc:spChg chg="mod">
          <ac:chgData name="Yoshitani, Shaw CIV" userId="c20bafd5-cb7a-4605-b903-f779d65b30cc" providerId="ADAL" clId="{6C403C63-2C11-468A-8BDE-3668E850AF27}" dt="2025-12-19T20:58:43.521" v="1" actId="20577"/>
          <ac:spMkLst>
            <pc:docMk/>
            <pc:sldMk cId="0" sldId="315"/>
            <ac:spMk id="307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96D91-BFAA-421F-9968-C9EFF6E740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A7B9F-A994-4DFB-89A2-5C6408FB4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2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A7B9F-A994-4DFB-89A2-5C6408FB4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46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A7B9F-A994-4DFB-89A2-5C6408FB48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83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622F-BDD6-436E-8FC4-B3CB3CEEFF26}" type="datetime1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8FD7-FDA8-4B36-84A9-CB1643F9E291}" type="datetime1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1E289-E3B8-43CC-93C1-35DA40EAD933}" type="datetime1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6A8E-504A-47C2-B875-442CE486F9AE}" type="datetime1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C887-F9F1-41AA-A214-F3897FE70D80}" type="datetime1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28A6-217D-4F5F-AA4B-8E06AC7D3C0B}" type="datetime1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23C7-8047-44DD-B2B0-7F36AA3763C6}" type="datetime1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8B04-0F32-4766-B376-2D08C3EED642}" type="datetime1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C7B0E-9238-4624-9F2A-E01B6FB51940}" type="datetime1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CA9F-DDC4-4B19-97EF-80B01822450E}" type="datetime1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01EA-1AC6-47A2-8862-D606D8302F03}" type="datetime1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94D18-4A40-4683-B238-87AEB06A8D4D}" type="datetime1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emplate ART.t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1149096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916781" y="997744"/>
            <a:ext cx="107157" cy="92869"/>
          </a:xfrm>
          <a:custGeom>
            <a:avLst/>
            <a:gdLst>
              <a:gd name="connsiteX0" fmla="*/ 0 w 107157"/>
              <a:gd name="connsiteY0" fmla="*/ 88106 h 92869"/>
              <a:gd name="connsiteX1" fmla="*/ 28575 w 107157"/>
              <a:gd name="connsiteY1" fmla="*/ 33337 h 92869"/>
              <a:gd name="connsiteX2" fmla="*/ 38100 w 107157"/>
              <a:gd name="connsiteY2" fmla="*/ 19050 h 92869"/>
              <a:gd name="connsiteX3" fmla="*/ 66675 w 107157"/>
              <a:gd name="connsiteY3" fmla="*/ 0 h 92869"/>
              <a:gd name="connsiteX4" fmla="*/ 107157 w 107157"/>
              <a:gd name="connsiteY4" fmla="*/ 45244 h 92869"/>
              <a:gd name="connsiteX5" fmla="*/ 78582 w 107157"/>
              <a:gd name="connsiteY5" fmla="*/ 92869 h 92869"/>
              <a:gd name="connsiteX6" fmla="*/ 0 w 107157"/>
              <a:gd name="connsiteY6" fmla="*/ 88106 h 9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157" h="92869">
                <a:moveTo>
                  <a:pt x="0" y="88106"/>
                </a:moveTo>
                <a:lnTo>
                  <a:pt x="28575" y="33337"/>
                </a:lnTo>
                <a:lnTo>
                  <a:pt x="38100" y="19050"/>
                </a:lnTo>
                <a:lnTo>
                  <a:pt x="66675" y="0"/>
                </a:lnTo>
                <a:lnTo>
                  <a:pt x="107157" y="45244"/>
                </a:lnTo>
                <a:lnTo>
                  <a:pt x="78582" y="92869"/>
                </a:lnTo>
                <a:lnTo>
                  <a:pt x="0" y="881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143000" y="1638300"/>
            <a:ext cx="7010400" cy="3581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+mn-lt"/>
              </a:rPr>
              <a:t>Department of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Mathematical Sciences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Academic Security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AY 26-2</a:t>
            </a:r>
            <a:endParaRPr lang="en-US" sz="1400" dirty="0">
              <a:latin typeface="+mn-lt"/>
            </a:endParaRPr>
          </a:p>
        </p:txBody>
      </p:sp>
      <p:pic>
        <p:nvPicPr>
          <p:cNvPr id="4" name="Picture 3" descr="A graphic design of a pyramid&#10;&#10;Description automatically generated">
            <a:extLst>
              <a:ext uri="{FF2B5EF4-FFF2-40B4-BE49-F238E27FC236}">
                <a16:creationId xmlns:a16="http://schemas.microsoft.com/office/drawing/2014/main" id="{AA7EB6CC-5DBB-1D6F-D866-8305C4ACA6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410200"/>
            <a:ext cx="988925" cy="12685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467836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600" b="0" i="0" u="none" strike="noStrike" baseline="0" dirty="0">
                <a:latin typeface="ArialMT"/>
              </a:rPr>
              <a:t>Cadets are not authorized to discuss content of an exam until the exam has been released from </a:t>
            </a:r>
            <a:r>
              <a:rPr lang="en-US" sz="2600" b="0" i="0" u="sng" strike="noStrike" baseline="0" dirty="0">
                <a:latin typeface="ArialMT"/>
              </a:rPr>
              <a:t>academic security</a:t>
            </a:r>
            <a:r>
              <a:rPr lang="en-US" sz="2600" b="0" i="0" u="none" strike="noStrike" baseline="0" dirty="0">
                <a:latin typeface="ArialMT"/>
              </a:rPr>
              <a:t> by the course director.</a:t>
            </a:r>
          </a:p>
          <a:p>
            <a:pPr algn="l"/>
            <a:endParaRPr lang="en-US" sz="2600" b="0" i="0" u="none" strike="noStrike" baseline="0" dirty="0">
              <a:latin typeface="ArialMT"/>
            </a:endParaRPr>
          </a:p>
          <a:p>
            <a:pPr algn="l"/>
            <a:r>
              <a:rPr lang="en-US" sz="2600" b="0" i="0" u="none" strike="noStrike" baseline="0" dirty="0">
                <a:latin typeface="ArialMT"/>
              </a:rPr>
              <a:t>An academic security statement, specifying the release date/time, will be on all exams. Students will provide their signature that indicates their understanding of academic security.</a:t>
            </a:r>
          </a:p>
          <a:p>
            <a:pPr algn="l"/>
            <a:endParaRPr lang="en-US" sz="2600" b="0" i="0" u="none" strike="noStrike" baseline="0" dirty="0">
              <a:latin typeface="ArialMT"/>
            </a:endParaRPr>
          </a:p>
          <a:p>
            <a:pPr algn="l"/>
            <a:r>
              <a:rPr lang="en-US" sz="2600" b="0" i="0" u="sng" strike="noStrike" baseline="0" dirty="0">
                <a:latin typeface="ArialMT"/>
              </a:rPr>
              <a:t>Discussion</a:t>
            </a:r>
            <a:r>
              <a:rPr lang="en-US" sz="2600" b="0" i="0" u="none" strike="noStrike" baseline="0" dirty="0">
                <a:latin typeface="ArialMT"/>
              </a:rPr>
              <a:t> is defined as either written or verbal communication regarding the content, structure, or other general information regarding the exam.</a:t>
            </a:r>
          </a:p>
          <a:p>
            <a:pPr algn="l"/>
            <a:endParaRPr lang="en-US" sz="1800" dirty="0">
              <a:latin typeface="ArialMT"/>
            </a:endParaRPr>
          </a:p>
          <a:p>
            <a:pPr algn="l"/>
            <a:endParaRPr lang="en-US" sz="1800" dirty="0">
              <a:latin typeface="ArialMT"/>
            </a:endParaRPr>
          </a:p>
          <a:p>
            <a:pPr marL="0" indent="0" algn="l">
              <a:buNone/>
            </a:pPr>
            <a:r>
              <a:rPr lang="en-US" sz="1800" dirty="0">
                <a:latin typeface="ArialMT"/>
              </a:rPr>
              <a:t>(</a:t>
            </a:r>
            <a:r>
              <a:rPr lang="en-US" sz="1800">
                <a:latin typeface="ArialMT"/>
              </a:rPr>
              <a:t>DPOM 02-03, p6,7)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D7DCB9-4A78-D03F-B608-D05C20007AE5}"/>
              </a:ext>
            </a:extLst>
          </p:cNvPr>
          <p:cNvSpPr txBox="1"/>
          <p:nvPr/>
        </p:nvSpPr>
        <p:spPr>
          <a:xfrm>
            <a:off x="5515121" y="228600"/>
            <a:ext cx="3628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What is Academic Security?</a:t>
            </a:r>
          </a:p>
        </p:txBody>
      </p:sp>
    </p:spTree>
    <p:extLst>
      <p:ext uri="{BB962C8B-B14F-4D97-AF65-F5344CB8AC3E}">
        <p14:creationId xmlns:p14="http://schemas.microsoft.com/office/powerpoint/2010/main" val="1228540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E5547F90EF2A44897AEE5814463246" ma:contentTypeVersion="14" ma:contentTypeDescription="Create a new document." ma:contentTypeScope="" ma:versionID="e3f99f0ae381939a3a92474549c3ee6c">
  <xsd:schema xmlns:xsd="http://www.w3.org/2001/XMLSchema" xmlns:xs="http://www.w3.org/2001/XMLSchema" xmlns:p="http://schemas.microsoft.com/office/2006/metadata/properties" xmlns:ns2="b774df34-77ec-4c92-a998-130cf5e3a29c" xmlns:ns3="9c1159f8-384b-48f7-bb89-204618c3a0e9" targetNamespace="http://schemas.microsoft.com/office/2006/metadata/properties" ma:root="true" ma:fieldsID="e0fa78c89569393dcd29e4396a7e7154" ns2:_="" ns3:_="">
    <xsd:import namespace="b774df34-77ec-4c92-a998-130cf5e3a29c"/>
    <xsd:import namespace="9c1159f8-384b-48f7-bb89-204618c3a0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74df34-77ec-4c92-a998-130cf5e3a2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362c7eb-5c45-4d0a-8479-4b30401fca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159f8-384b-48f7-bb89-204618c3a0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c568acf-b810-4834-adda-fe861d357976}" ma:internalName="TaxCatchAll" ma:showField="CatchAllData" ma:web="9c1159f8-384b-48f7-bb89-204618c3a0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1159f8-384b-48f7-bb89-204618c3a0e9" xsi:nil="true"/>
    <lcf76f155ced4ddcb4097134ff3c332f xmlns="b774df34-77ec-4c92-a998-130cf5e3a29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D24492-EF36-4442-875A-722A99472C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74df34-77ec-4c92-a998-130cf5e3a29c"/>
    <ds:schemaRef ds:uri="9c1159f8-384b-48f7-bb89-204618c3a0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D048C6-7ABB-4A56-8C71-3C4AFA7E55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3E6C52-0B8A-4843-A55A-441AEA28A05B}">
  <ds:schemaRefs>
    <ds:schemaRef ds:uri="http://schemas.microsoft.com/office/2006/metadata/properties"/>
    <ds:schemaRef ds:uri="http://schemas.microsoft.com/office/infopath/2007/PartnerControls"/>
    <ds:schemaRef ds:uri="caa29b0b-7c29-4b96-abba-f516c0025a95"/>
    <ds:schemaRef ds:uri="4b0f2749-be2f-491e-8e5a-617d6ac8c552"/>
    <ds:schemaRef ds:uri="9c1159f8-384b-48f7-bb89-204618c3a0e9"/>
    <ds:schemaRef ds:uri="b774df34-77ec-4c92-a998-130cf5e3a2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2302</TotalTime>
  <Words>104</Words>
  <Application>Microsoft Office PowerPoint</Application>
  <PresentationFormat>On-screen Show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ArialMT</vt:lpstr>
      <vt:lpstr>Calibri</vt:lpstr>
      <vt:lpstr>Office Theme</vt:lpstr>
      <vt:lpstr>Department of Mathematical Sciences  Academic Security  AY 26-2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Damian.Shepard</dc:creator>
  <cp:lastModifiedBy>Yoshitani, Shaw CIV</cp:lastModifiedBy>
  <cp:revision>117</cp:revision>
  <dcterms:created xsi:type="dcterms:W3CDTF">2012-06-25T16:22:02Z</dcterms:created>
  <dcterms:modified xsi:type="dcterms:W3CDTF">2025-12-19T20:58:46Z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0x01010018E5547F90EF2A44897AEE5814463246</vt:lpwstr>
  </property>
  <property fmtid="{D5CDD505-2E9C-101B-9397-08002B2CF9AE}" pid="3" name="Order">
    <vt:r8>100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</Properties>
</file>